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sldIdLst>
    <p:sldId id="256" r:id="rId2"/>
    <p:sldId id="276" r:id="rId3"/>
    <p:sldId id="278" r:id="rId4"/>
    <p:sldId id="279" r:id="rId5"/>
    <p:sldId id="257" r:id="rId6"/>
    <p:sldId id="280" r:id="rId7"/>
    <p:sldId id="258" r:id="rId8"/>
    <p:sldId id="260" r:id="rId9"/>
    <p:sldId id="281" r:id="rId10"/>
    <p:sldId id="267" r:id="rId11"/>
    <p:sldId id="269" r:id="rId12"/>
    <p:sldId id="270" r:id="rId13"/>
    <p:sldId id="271" r:id="rId14"/>
    <p:sldId id="272" r:id="rId15"/>
    <p:sldId id="273" r:id="rId16"/>
    <p:sldId id="274" r:id="rId17"/>
    <p:sldId id="261" r:id="rId18"/>
    <p:sldId id="262" r:id="rId19"/>
    <p:sldId id="263" r:id="rId20"/>
    <p:sldId id="268" r:id="rId21"/>
    <p:sldId id="264" r:id="rId22"/>
    <p:sldId id="277" r:id="rId23"/>
    <p:sldId id="275" r:id="rId24"/>
    <p:sldId id="266" r:id="rId2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78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54274" name="Rectangle 2"/>
          <p:cNvSpPr>
            <a:spLocks noGrp="1" noRot="1" noChangeArrowheads="1"/>
          </p:cNvSpPr>
          <p:nvPr>
            <p:ph type="ctrTitle"/>
          </p:nvPr>
        </p:nvSpPr>
        <p:spPr>
          <a:xfrm>
            <a:off x="685800" y="1981200"/>
            <a:ext cx="7772400" cy="1600200"/>
          </a:xfrm>
        </p:spPr>
        <p:txBody>
          <a:bodyPr/>
          <a:lstStyle>
            <a:lvl1pPr>
              <a:defRPr/>
            </a:lvl1pPr>
          </a:lstStyle>
          <a:p>
            <a:r>
              <a:rPr lang="el-GR"/>
              <a:t>Click to edit Master title style</a:t>
            </a:r>
          </a:p>
        </p:txBody>
      </p:sp>
      <p:sp>
        <p:nvSpPr>
          <p:cNvPr id="54275"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l-GR"/>
              <a:t>Click to edit Master subtitle style</a:t>
            </a:r>
          </a:p>
        </p:txBody>
      </p:sp>
      <p:sp>
        <p:nvSpPr>
          <p:cNvPr id="54276" name="Rectangle 4"/>
          <p:cNvSpPr>
            <a:spLocks noGrp="1" noChangeArrowheads="1"/>
          </p:cNvSpPr>
          <p:nvPr>
            <p:ph type="dt" sz="quarter" idx="2"/>
          </p:nvPr>
        </p:nvSpPr>
        <p:spPr/>
        <p:txBody>
          <a:bodyPr/>
          <a:lstStyle>
            <a:lvl1pPr>
              <a:defRPr/>
            </a:lvl1pPr>
          </a:lstStyle>
          <a:p>
            <a:endParaRPr lang="el-GR"/>
          </a:p>
        </p:txBody>
      </p:sp>
      <p:sp>
        <p:nvSpPr>
          <p:cNvPr id="54277" name="Rectangle 5"/>
          <p:cNvSpPr>
            <a:spLocks noGrp="1" noChangeArrowheads="1"/>
          </p:cNvSpPr>
          <p:nvPr>
            <p:ph type="ftr" sz="quarter" idx="3"/>
          </p:nvPr>
        </p:nvSpPr>
        <p:spPr/>
        <p:txBody>
          <a:bodyPr/>
          <a:lstStyle>
            <a:lvl1pPr>
              <a:defRPr/>
            </a:lvl1pPr>
          </a:lstStyle>
          <a:p>
            <a:endParaRPr lang="el-GR"/>
          </a:p>
        </p:txBody>
      </p:sp>
      <p:sp>
        <p:nvSpPr>
          <p:cNvPr id="54278" name="Rectangle 6"/>
          <p:cNvSpPr>
            <a:spLocks noGrp="1" noChangeArrowheads="1"/>
          </p:cNvSpPr>
          <p:nvPr>
            <p:ph type="sldNum" sz="quarter" idx="4"/>
          </p:nvPr>
        </p:nvSpPr>
        <p:spPr/>
        <p:txBody>
          <a:bodyPr/>
          <a:lstStyle>
            <a:lvl1pPr>
              <a:defRPr/>
            </a:lvl1pPr>
          </a:lstStyle>
          <a:p>
            <a:fld id="{BC04B96A-06DE-4567-9BE4-62DEBB859676}"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09B66DDA-88FC-42B8-B25D-D9E718555951}"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7188" y="228600"/>
            <a:ext cx="2135187" cy="587057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301625" y="228600"/>
            <a:ext cx="6253163" cy="58705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8F4A196B-FD57-4180-91CA-79E71E49C389}" type="slidenum">
              <a:rPr lang="el-G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Τίτλος, Αντικείμενο και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301625" y="228600"/>
            <a:ext cx="8510588" cy="1325563"/>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301625" y="1676400"/>
            <a:ext cx="4194175" cy="44227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648200" y="1676400"/>
            <a:ext cx="4194175" cy="44227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304800" y="6245225"/>
            <a:ext cx="22860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5225"/>
            <a:ext cx="2286000" cy="476250"/>
          </a:xfrm>
        </p:spPr>
        <p:txBody>
          <a:bodyPr/>
          <a:lstStyle>
            <a:lvl1pPr>
              <a:defRPr/>
            </a:lvl1pPr>
          </a:lstStyle>
          <a:p>
            <a:fld id="{D47527AB-EC46-4315-830A-38C304FA4740}" type="slidenum">
              <a:rPr lang="el-G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301625" y="228600"/>
            <a:ext cx="8510588" cy="1325563"/>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301625" y="1676400"/>
            <a:ext cx="8540750" cy="4422775"/>
          </a:xfrm>
        </p:spPr>
        <p:txBody>
          <a:bodyPr/>
          <a:lstStyle/>
          <a:p>
            <a:endParaRPr lang="el-GR"/>
          </a:p>
        </p:txBody>
      </p:sp>
      <p:sp>
        <p:nvSpPr>
          <p:cNvPr id="4" name="3 - Θέση ημερομηνίας"/>
          <p:cNvSpPr>
            <a:spLocks noGrp="1"/>
          </p:cNvSpPr>
          <p:nvPr>
            <p:ph type="dt" sz="half" idx="10"/>
          </p:nvPr>
        </p:nvSpPr>
        <p:spPr>
          <a:xfrm>
            <a:off x="304800" y="6245225"/>
            <a:ext cx="2286000" cy="476250"/>
          </a:xfrm>
        </p:spPr>
        <p:txBody>
          <a:bodyPr/>
          <a:lstStyle>
            <a:lvl1pPr>
              <a:defRPr/>
            </a:lvl1pPr>
          </a:lstStyle>
          <a:p>
            <a:endParaRPr lang="el-GR"/>
          </a:p>
        </p:txBody>
      </p:sp>
      <p:sp>
        <p:nvSpPr>
          <p:cNvPr id="5" name="4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6" name="5 - Θέση αριθμού διαφάνειας"/>
          <p:cNvSpPr>
            <a:spLocks noGrp="1"/>
          </p:cNvSpPr>
          <p:nvPr>
            <p:ph type="sldNum" sz="quarter" idx="12"/>
          </p:nvPr>
        </p:nvSpPr>
        <p:spPr>
          <a:xfrm>
            <a:off x="6553200" y="6245225"/>
            <a:ext cx="2286000" cy="476250"/>
          </a:xfrm>
        </p:spPr>
        <p:txBody>
          <a:bodyPr/>
          <a:lstStyle>
            <a:lvl1pPr>
              <a:defRPr/>
            </a:lvl1pPr>
          </a:lstStyle>
          <a:p>
            <a:fld id="{B127AC25-6FE9-4863-8451-F837889774C7}"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9EC5C774-A3E8-45DF-B750-50585B46B951}"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B3E2A16B-2CBC-4EE5-97EA-291FC86925B3}"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926847A6-D0CE-4113-9239-1DD57326C29E}"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D4641286-F995-4060-9AD2-DF8E64751512}"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048170F4-7B49-48C4-A717-9B93BEE3A293}"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52A6A9FC-B4BF-46BB-AFE5-5ABF7B7A59B1}"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B30829EC-A74A-4ED0-A49F-1FE89F574924}"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72EFF600-CFC8-4F92-8BEF-38BCB23A35AC}"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53251"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53252"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l-GR"/>
          </a:p>
        </p:txBody>
      </p:sp>
      <p:sp>
        <p:nvSpPr>
          <p:cNvPr id="5325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l-GR"/>
          </a:p>
        </p:txBody>
      </p:sp>
      <p:sp>
        <p:nvSpPr>
          <p:cNvPr id="53254"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23C28689-6498-4F70-B154-772DEBA56D9A}" type="slidenum">
              <a:rPr lang="el-GR"/>
              <a:pPr/>
              <a:t>‹#›</a:t>
            </a:fld>
            <a:endParaRPr lang="el-GR"/>
          </a:p>
        </p:txBody>
      </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netschoolbook.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audio" Target="file:///E:\europe\Theresa%20-projects\greek-anthem.mid"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p:txBody>
          <a:bodyPr/>
          <a:lstStyle/>
          <a:p>
            <a:r>
              <a:rPr lang="el-GR"/>
              <a:t>Τι είναι η πατρίδα μου</a:t>
            </a:r>
            <a:r>
              <a:rPr lang="en-US"/>
              <a:t/>
            </a:r>
            <a:br>
              <a:rPr lang="en-US"/>
            </a:br>
            <a:r>
              <a:rPr lang="en-US"/>
              <a:t>Definition of my country</a:t>
            </a:r>
            <a:endParaRPr lang="el-GR"/>
          </a:p>
        </p:txBody>
      </p:sp>
      <p:sp>
        <p:nvSpPr>
          <p:cNvPr id="2051" name="Rectangle 3"/>
          <p:cNvSpPr>
            <a:spLocks noGrp="1" noRot="1" noChangeArrowheads="1"/>
          </p:cNvSpPr>
          <p:nvPr>
            <p:ph type="subTitle" idx="1"/>
          </p:nvPr>
        </p:nvSpPr>
        <p:spPr>
          <a:xfrm>
            <a:off x="1371600" y="3886200"/>
            <a:ext cx="6440488" cy="2351088"/>
          </a:xfrm>
        </p:spPr>
        <p:txBody>
          <a:bodyPr/>
          <a:lstStyle/>
          <a:p>
            <a:r>
              <a:rPr lang="en-US"/>
              <a:t>A project by Theresa Yiakoumatou</a:t>
            </a:r>
          </a:p>
          <a:p>
            <a:r>
              <a:rPr lang="en-US"/>
              <a:t>Greece</a:t>
            </a:r>
          </a:p>
          <a:p>
            <a:r>
              <a:rPr lang="en-US">
                <a:hlinkClick r:id="rId2"/>
              </a:rPr>
              <a:t>www.netschoolbook.gr</a:t>
            </a:r>
            <a:r>
              <a:rPr lang="en-US"/>
              <a:t> </a:t>
            </a:r>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1876425" y="228600"/>
            <a:ext cx="6935788" cy="1325563"/>
          </a:xfrm>
        </p:spPr>
        <p:txBody>
          <a:bodyPr/>
          <a:lstStyle/>
          <a:p>
            <a:r>
              <a:rPr lang="en-US"/>
              <a:t>Our school is located…</a:t>
            </a:r>
            <a:endParaRPr lang="el-GR"/>
          </a:p>
        </p:txBody>
      </p:sp>
      <p:sp>
        <p:nvSpPr>
          <p:cNvPr id="13319" name="Rectangle 7"/>
          <p:cNvSpPr>
            <a:spLocks noGrp="1" noRot="1" noChangeArrowheads="1"/>
          </p:cNvSpPr>
          <p:nvPr>
            <p:ph type="body" sz="half" idx="2"/>
          </p:nvPr>
        </p:nvSpPr>
        <p:spPr>
          <a:xfrm>
            <a:off x="4651375" y="1676400"/>
            <a:ext cx="4191000" cy="4422775"/>
          </a:xfrm>
        </p:spPr>
        <p:txBody>
          <a:bodyPr/>
          <a:lstStyle/>
          <a:p>
            <a:r>
              <a:rPr lang="en-US" sz="2800"/>
              <a:t>Our school is located in Athens near the sea in Hellenikon</a:t>
            </a:r>
          </a:p>
          <a:p>
            <a:endParaRPr lang="en-US" sz="2800"/>
          </a:p>
          <a:p>
            <a:r>
              <a:rPr lang="en-US" sz="2800"/>
              <a:t>Hellenikon means Greek</a:t>
            </a:r>
            <a:endParaRPr lang="el-GR" sz="2800"/>
          </a:p>
        </p:txBody>
      </p:sp>
      <p:pic>
        <p:nvPicPr>
          <p:cNvPr id="13316" name="Picture 4" descr="Attica"/>
          <p:cNvPicPr>
            <a:picLocks noChangeAspect="1" noChangeArrowheads="1"/>
          </p:cNvPicPr>
          <p:nvPr/>
        </p:nvPicPr>
        <p:blipFill>
          <a:blip r:embed="rId2"/>
          <a:srcRect/>
          <a:stretch>
            <a:fillRect/>
          </a:stretch>
        </p:blipFill>
        <p:spPr bwMode="auto">
          <a:xfrm>
            <a:off x="468313" y="188913"/>
            <a:ext cx="1428750" cy="1552575"/>
          </a:xfrm>
          <a:prstGeom prst="rect">
            <a:avLst/>
          </a:prstGeom>
          <a:noFill/>
        </p:spPr>
      </p:pic>
      <p:pic>
        <p:nvPicPr>
          <p:cNvPr id="13317" name="Picture 5" descr="attica3"/>
          <p:cNvPicPr>
            <a:picLocks noChangeAspect="1" noChangeArrowheads="1"/>
          </p:cNvPicPr>
          <p:nvPr/>
        </p:nvPicPr>
        <p:blipFill>
          <a:blip r:embed="rId3"/>
          <a:srcRect/>
          <a:stretch>
            <a:fillRect/>
          </a:stretch>
        </p:blipFill>
        <p:spPr bwMode="auto">
          <a:xfrm>
            <a:off x="611188" y="2276475"/>
            <a:ext cx="3333750" cy="3333750"/>
          </a:xfrm>
          <a:prstGeom prst="rect">
            <a:avLst/>
          </a:prstGeom>
          <a:noFill/>
        </p:spPr>
      </p:pic>
      <p:sp>
        <p:nvSpPr>
          <p:cNvPr id="13321" name="Line 9"/>
          <p:cNvSpPr>
            <a:spLocks noChangeShapeType="1"/>
          </p:cNvSpPr>
          <p:nvPr/>
        </p:nvSpPr>
        <p:spPr bwMode="auto">
          <a:xfrm flipH="1">
            <a:off x="2484438" y="2924175"/>
            <a:ext cx="4608512" cy="1296988"/>
          </a:xfrm>
          <a:prstGeom prst="line">
            <a:avLst/>
          </a:prstGeom>
          <a:noFill/>
          <a:ln w="38100">
            <a:solidFill>
              <a:srgbClr val="000000"/>
            </a:solidFill>
            <a:round/>
            <a:headEnd/>
            <a:tailEnd type="triangle" w="med" len="med"/>
          </a:ln>
          <a:effectLst/>
        </p:spPr>
        <p:txBody>
          <a:bodyPr/>
          <a:lstStyle/>
          <a:p>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r>
              <a:rPr lang="en-US"/>
              <a:t>Greece is also called Hellas</a:t>
            </a:r>
            <a:endParaRPr lang="el-GR"/>
          </a:p>
        </p:txBody>
      </p:sp>
      <p:sp>
        <p:nvSpPr>
          <p:cNvPr id="20483" name="Rectangle 3"/>
          <p:cNvSpPr>
            <a:spLocks noGrp="1" noRot="1" noChangeArrowheads="1"/>
          </p:cNvSpPr>
          <p:nvPr>
            <p:ph type="body" idx="1"/>
          </p:nvPr>
        </p:nvSpPr>
        <p:spPr>
          <a:xfrm>
            <a:off x="301625" y="1676400"/>
            <a:ext cx="4344988" cy="4422775"/>
          </a:xfrm>
        </p:spPr>
        <p:txBody>
          <a:bodyPr/>
          <a:lstStyle/>
          <a:p>
            <a:r>
              <a:rPr lang="en-US"/>
              <a:t>H as in Humanism</a:t>
            </a:r>
          </a:p>
          <a:p>
            <a:r>
              <a:rPr lang="en-US"/>
              <a:t>Greeks were always concerned with human life and the effort to improve humanity through reason</a:t>
            </a:r>
          </a:p>
          <a:p>
            <a:endParaRPr lang="el-GR"/>
          </a:p>
        </p:txBody>
      </p:sp>
      <p:pic>
        <p:nvPicPr>
          <p:cNvPr id="20484" name="Picture 4" descr="freedom"/>
          <p:cNvPicPr>
            <a:picLocks noChangeAspect="1" noChangeArrowheads="1"/>
          </p:cNvPicPr>
          <p:nvPr/>
        </p:nvPicPr>
        <p:blipFill>
          <a:blip r:embed="rId2"/>
          <a:srcRect/>
          <a:stretch>
            <a:fillRect/>
          </a:stretch>
        </p:blipFill>
        <p:spPr bwMode="auto">
          <a:xfrm>
            <a:off x="4859338" y="2060575"/>
            <a:ext cx="3817937" cy="3049588"/>
          </a:xfrm>
          <a:prstGeom prst="rect">
            <a:avLst/>
          </a:prstGeom>
          <a:noFill/>
        </p:spPr>
      </p:pic>
      <p:sp>
        <p:nvSpPr>
          <p:cNvPr id="20485" name="Text Box 5"/>
          <p:cNvSpPr txBox="1">
            <a:spLocks noChangeArrowheads="1"/>
          </p:cNvSpPr>
          <p:nvPr/>
        </p:nvSpPr>
        <p:spPr bwMode="auto">
          <a:xfrm rot="16200000">
            <a:off x="905669" y="-905669"/>
            <a:ext cx="611188" cy="2422525"/>
          </a:xfrm>
          <a:prstGeom prst="rect">
            <a:avLst/>
          </a:prstGeom>
          <a:noFill/>
          <a:ln w="9525">
            <a:noFill/>
            <a:miter lim="800000"/>
            <a:headEnd/>
            <a:tailEnd/>
          </a:ln>
          <a:effectLst/>
        </p:spPr>
        <p:txBody>
          <a:bodyPr vert="eaVert">
            <a:spAutoFit/>
          </a:bodyPr>
          <a:lstStyle/>
          <a:p>
            <a:r>
              <a:rPr lang="en-US" sz="2800" b="1">
                <a:solidFill>
                  <a:schemeClr val="folHlink"/>
                </a:solidFill>
              </a:rPr>
              <a:t>H</a:t>
            </a:r>
            <a:r>
              <a:rPr lang="en-US" sz="2400" b="1"/>
              <a:t>ELLAS</a:t>
            </a:r>
            <a:endParaRPr lang="el-GR" sz="2400" b="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r>
              <a:rPr lang="en-US"/>
              <a:t>E as we say Equality</a:t>
            </a:r>
            <a:endParaRPr lang="el-GR"/>
          </a:p>
        </p:txBody>
      </p:sp>
      <p:sp>
        <p:nvSpPr>
          <p:cNvPr id="21509" name="Rectangle 5"/>
          <p:cNvSpPr>
            <a:spLocks noGrp="1" noRot="1" noChangeArrowheads="1"/>
          </p:cNvSpPr>
          <p:nvPr>
            <p:ph type="body" sz="half" idx="2"/>
          </p:nvPr>
        </p:nvSpPr>
        <p:spPr>
          <a:xfrm>
            <a:off x="3937000" y="1730375"/>
            <a:ext cx="4259263" cy="4364038"/>
          </a:xfrm>
        </p:spPr>
        <p:txBody>
          <a:bodyPr/>
          <a:lstStyle/>
          <a:p>
            <a:pPr>
              <a:buFont typeface="Wingdings" pitchFamily="2" charset="2"/>
              <a:buNone/>
            </a:pPr>
            <a:r>
              <a:rPr lang="en-US" sz="2800"/>
              <a:t>	Greeks are concerned with the value of every human being on earth and strongly believe that all men should be equal</a:t>
            </a:r>
            <a:endParaRPr lang="el-GR" sz="2800"/>
          </a:p>
        </p:txBody>
      </p:sp>
      <p:pic>
        <p:nvPicPr>
          <p:cNvPr id="21510" name="Picture 6" descr="equal"/>
          <p:cNvPicPr>
            <a:picLocks noChangeAspect="1" noChangeArrowheads="1"/>
          </p:cNvPicPr>
          <p:nvPr/>
        </p:nvPicPr>
        <p:blipFill>
          <a:blip r:embed="rId2"/>
          <a:srcRect/>
          <a:stretch>
            <a:fillRect/>
          </a:stretch>
        </p:blipFill>
        <p:spPr bwMode="auto">
          <a:xfrm>
            <a:off x="1116013" y="2133600"/>
            <a:ext cx="1828800" cy="2405063"/>
          </a:xfrm>
          <a:prstGeom prst="rect">
            <a:avLst/>
          </a:prstGeom>
          <a:noFill/>
        </p:spPr>
      </p:pic>
      <p:sp>
        <p:nvSpPr>
          <p:cNvPr id="21511" name="Text Box 7"/>
          <p:cNvSpPr txBox="1">
            <a:spLocks noChangeArrowheads="1"/>
          </p:cNvSpPr>
          <p:nvPr/>
        </p:nvSpPr>
        <p:spPr bwMode="auto">
          <a:xfrm rot="16200000">
            <a:off x="905669" y="-905669"/>
            <a:ext cx="611188" cy="2422525"/>
          </a:xfrm>
          <a:prstGeom prst="rect">
            <a:avLst/>
          </a:prstGeom>
          <a:noFill/>
          <a:ln w="9525">
            <a:noFill/>
            <a:miter lim="800000"/>
            <a:headEnd/>
            <a:tailEnd/>
          </a:ln>
          <a:effectLst/>
        </p:spPr>
        <p:txBody>
          <a:bodyPr vert="eaVert">
            <a:spAutoFit/>
          </a:bodyPr>
          <a:lstStyle/>
          <a:p>
            <a:r>
              <a:rPr lang="en-US" sz="2400" b="1"/>
              <a:t>H</a:t>
            </a:r>
            <a:r>
              <a:rPr lang="en-US" sz="2800" b="1">
                <a:solidFill>
                  <a:schemeClr val="folHlink"/>
                </a:solidFill>
              </a:rPr>
              <a:t>E</a:t>
            </a:r>
            <a:r>
              <a:rPr lang="en-US" sz="2400" b="1"/>
              <a:t>LLAS</a:t>
            </a:r>
            <a:endParaRPr lang="el-GR" sz="2400" b="1"/>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en-US"/>
              <a:t>L as in Light</a:t>
            </a:r>
            <a:endParaRPr lang="el-GR"/>
          </a:p>
        </p:txBody>
      </p:sp>
      <p:sp>
        <p:nvSpPr>
          <p:cNvPr id="22531" name="Rectangle 3"/>
          <p:cNvSpPr>
            <a:spLocks noGrp="1" noRot="1" noChangeArrowheads="1"/>
          </p:cNvSpPr>
          <p:nvPr>
            <p:ph type="body" idx="1"/>
          </p:nvPr>
        </p:nvSpPr>
        <p:spPr>
          <a:xfrm>
            <a:off x="2105025" y="1676400"/>
            <a:ext cx="6737350" cy="4422775"/>
          </a:xfrm>
        </p:spPr>
        <p:txBody>
          <a:bodyPr/>
          <a:lstStyle/>
          <a:p>
            <a:r>
              <a:rPr lang="en-US"/>
              <a:t>Greece is very sunny</a:t>
            </a:r>
          </a:p>
          <a:p>
            <a:r>
              <a:rPr lang="en-US"/>
              <a:t>We Greeks love sun</a:t>
            </a:r>
          </a:p>
          <a:p>
            <a:endParaRPr lang="el-GR"/>
          </a:p>
        </p:txBody>
      </p:sp>
      <p:pic>
        <p:nvPicPr>
          <p:cNvPr id="22532" name="Picture 4" descr="sun1"/>
          <p:cNvPicPr>
            <a:picLocks noChangeAspect="1" noChangeArrowheads="1"/>
          </p:cNvPicPr>
          <p:nvPr/>
        </p:nvPicPr>
        <p:blipFill>
          <a:blip r:embed="rId2"/>
          <a:srcRect/>
          <a:stretch>
            <a:fillRect/>
          </a:stretch>
        </p:blipFill>
        <p:spPr bwMode="auto">
          <a:xfrm>
            <a:off x="611188" y="1844675"/>
            <a:ext cx="1428750" cy="1428750"/>
          </a:xfrm>
          <a:prstGeom prst="rect">
            <a:avLst/>
          </a:prstGeom>
          <a:noFill/>
        </p:spPr>
      </p:pic>
      <p:sp>
        <p:nvSpPr>
          <p:cNvPr id="22533" name="Text Box 5"/>
          <p:cNvSpPr txBox="1">
            <a:spLocks noChangeArrowheads="1"/>
          </p:cNvSpPr>
          <p:nvPr/>
        </p:nvSpPr>
        <p:spPr bwMode="auto">
          <a:xfrm rot="16200000">
            <a:off x="905669" y="-905669"/>
            <a:ext cx="611188" cy="2422525"/>
          </a:xfrm>
          <a:prstGeom prst="rect">
            <a:avLst/>
          </a:prstGeom>
          <a:noFill/>
          <a:ln w="9525">
            <a:noFill/>
            <a:miter lim="800000"/>
            <a:headEnd/>
            <a:tailEnd/>
          </a:ln>
          <a:effectLst/>
        </p:spPr>
        <p:txBody>
          <a:bodyPr vert="eaVert">
            <a:spAutoFit/>
          </a:bodyPr>
          <a:lstStyle/>
          <a:p>
            <a:r>
              <a:rPr lang="en-US" sz="2400" b="1"/>
              <a:t>HE</a:t>
            </a:r>
            <a:r>
              <a:rPr lang="en-US" sz="2800" b="1">
                <a:solidFill>
                  <a:schemeClr val="folHlink"/>
                </a:solidFill>
              </a:rPr>
              <a:t>L</a:t>
            </a:r>
            <a:r>
              <a:rPr lang="en-US" sz="2400" b="1"/>
              <a:t>LAS</a:t>
            </a:r>
            <a:endParaRPr lang="el-GR" sz="2400" b="1"/>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en-US"/>
              <a:t>L as in Liberty</a:t>
            </a:r>
            <a:endParaRPr lang="el-GR"/>
          </a:p>
        </p:txBody>
      </p:sp>
      <p:sp>
        <p:nvSpPr>
          <p:cNvPr id="23558" name="Rectangle 6"/>
          <p:cNvSpPr>
            <a:spLocks noGrp="1" noRot="1" noChangeArrowheads="1"/>
          </p:cNvSpPr>
          <p:nvPr>
            <p:ph type="body" sz="half" idx="2"/>
          </p:nvPr>
        </p:nvSpPr>
        <p:spPr>
          <a:xfrm>
            <a:off x="5148263" y="1628775"/>
            <a:ext cx="3609975" cy="4525963"/>
          </a:xfrm>
        </p:spPr>
        <p:txBody>
          <a:bodyPr/>
          <a:lstStyle/>
          <a:p>
            <a:r>
              <a:rPr lang="en-US" sz="2800"/>
              <a:t>Being in the crosswords of Europe and Asia we have fought to defend our liberty </a:t>
            </a:r>
            <a:endParaRPr lang="el-GR" sz="2800"/>
          </a:p>
        </p:txBody>
      </p:sp>
      <p:pic>
        <p:nvPicPr>
          <p:cNvPr id="23556" name="Picture 4" descr="delacroix-liberty"/>
          <p:cNvPicPr>
            <a:picLocks noChangeAspect="1" noChangeArrowheads="1"/>
          </p:cNvPicPr>
          <p:nvPr/>
        </p:nvPicPr>
        <p:blipFill>
          <a:blip r:embed="rId2"/>
          <a:srcRect/>
          <a:stretch>
            <a:fillRect/>
          </a:stretch>
        </p:blipFill>
        <p:spPr bwMode="auto">
          <a:xfrm>
            <a:off x="179388" y="1773238"/>
            <a:ext cx="4897437" cy="3843337"/>
          </a:xfrm>
          <a:prstGeom prst="rect">
            <a:avLst/>
          </a:prstGeom>
          <a:noFill/>
        </p:spPr>
      </p:pic>
      <p:sp>
        <p:nvSpPr>
          <p:cNvPr id="23559" name="Text Box 7"/>
          <p:cNvSpPr txBox="1">
            <a:spLocks noChangeArrowheads="1"/>
          </p:cNvSpPr>
          <p:nvPr/>
        </p:nvSpPr>
        <p:spPr bwMode="auto">
          <a:xfrm rot="16200000">
            <a:off x="905669" y="-905669"/>
            <a:ext cx="611188" cy="2422525"/>
          </a:xfrm>
          <a:prstGeom prst="rect">
            <a:avLst/>
          </a:prstGeom>
          <a:noFill/>
          <a:ln w="9525">
            <a:noFill/>
            <a:miter lim="800000"/>
            <a:headEnd/>
            <a:tailEnd/>
          </a:ln>
          <a:effectLst/>
        </p:spPr>
        <p:txBody>
          <a:bodyPr vert="eaVert">
            <a:spAutoFit/>
          </a:bodyPr>
          <a:lstStyle/>
          <a:p>
            <a:r>
              <a:rPr lang="en-US" sz="2400" b="1"/>
              <a:t>HEL</a:t>
            </a:r>
            <a:r>
              <a:rPr lang="en-US" sz="2800" b="1">
                <a:solidFill>
                  <a:schemeClr val="folHlink"/>
                </a:solidFill>
              </a:rPr>
              <a:t>L</a:t>
            </a:r>
            <a:r>
              <a:rPr lang="en-US" sz="2400" b="1"/>
              <a:t>AS</a:t>
            </a:r>
            <a:endParaRPr lang="el-GR" sz="2400" b="1"/>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Rot="1" noChangeArrowheads="1"/>
          </p:cNvSpPr>
          <p:nvPr>
            <p:ph type="title"/>
          </p:nvPr>
        </p:nvSpPr>
        <p:spPr/>
        <p:txBody>
          <a:bodyPr/>
          <a:lstStyle/>
          <a:p>
            <a:r>
              <a:rPr lang="en-US"/>
              <a:t>A as in Antiquity</a:t>
            </a:r>
            <a:endParaRPr lang="el-GR"/>
          </a:p>
        </p:txBody>
      </p:sp>
      <p:sp>
        <p:nvSpPr>
          <p:cNvPr id="25606" name="Rectangle 6"/>
          <p:cNvSpPr>
            <a:spLocks noGrp="1" noRot="1" noChangeArrowheads="1"/>
          </p:cNvSpPr>
          <p:nvPr>
            <p:ph type="body" sz="half" idx="2"/>
          </p:nvPr>
        </p:nvSpPr>
        <p:spPr>
          <a:xfrm>
            <a:off x="4651375" y="1676400"/>
            <a:ext cx="4191000" cy="4422775"/>
          </a:xfrm>
        </p:spPr>
        <p:txBody>
          <a:bodyPr/>
          <a:lstStyle/>
          <a:p>
            <a:r>
              <a:rPr lang="en-US" sz="2800"/>
              <a:t>Greece is full of antiquities.</a:t>
            </a:r>
          </a:p>
          <a:p>
            <a:endParaRPr lang="el-GR" sz="2800"/>
          </a:p>
        </p:txBody>
      </p:sp>
      <p:sp>
        <p:nvSpPr>
          <p:cNvPr id="25609" name="Text Box 9"/>
          <p:cNvSpPr txBox="1">
            <a:spLocks noChangeArrowheads="1"/>
          </p:cNvSpPr>
          <p:nvPr/>
        </p:nvSpPr>
        <p:spPr bwMode="auto">
          <a:xfrm rot="16200000">
            <a:off x="904875" y="-908051"/>
            <a:ext cx="611188" cy="2424113"/>
          </a:xfrm>
          <a:prstGeom prst="rect">
            <a:avLst/>
          </a:prstGeom>
          <a:noFill/>
          <a:ln w="9525">
            <a:noFill/>
            <a:miter lim="800000"/>
            <a:headEnd/>
            <a:tailEnd/>
          </a:ln>
          <a:effectLst/>
        </p:spPr>
        <p:txBody>
          <a:bodyPr vert="eaVert">
            <a:spAutoFit/>
          </a:bodyPr>
          <a:lstStyle/>
          <a:p>
            <a:r>
              <a:rPr lang="en-US" sz="2400" b="1"/>
              <a:t>HELL</a:t>
            </a:r>
            <a:r>
              <a:rPr lang="en-US" sz="2800" b="1">
                <a:solidFill>
                  <a:schemeClr val="folHlink"/>
                </a:solidFill>
              </a:rPr>
              <a:t>A</a:t>
            </a:r>
            <a:r>
              <a:rPr lang="en-US" sz="2400" b="1"/>
              <a:t>S</a:t>
            </a:r>
            <a:endParaRPr lang="el-GR" sz="2400" b="1"/>
          </a:p>
        </p:txBody>
      </p:sp>
      <p:pic>
        <p:nvPicPr>
          <p:cNvPr id="25610" name="Picture 10" descr="antiquity"/>
          <p:cNvPicPr>
            <a:picLocks noChangeAspect="1" noChangeArrowheads="1"/>
          </p:cNvPicPr>
          <p:nvPr/>
        </p:nvPicPr>
        <p:blipFill>
          <a:blip r:embed="rId2"/>
          <a:srcRect/>
          <a:stretch>
            <a:fillRect/>
          </a:stretch>
        </p:blipFill>
        <p:spPr bwMode="auto">
          <a:xfrm>
            <a:off x="323850" y="1557338"/>
            <a:ext cx="3349625" cy="4941887"/>
          </a:xfrm>
          <a:prstGeom prst="rect">
            <a:avLst/>
          </a:prstGeom>
          <a:noFill/>
        </p:spPr>
      </p:pic>
      <p:pic>
        <p:nvPicPr>
          <p:cNvPr id="25611" name="Picture 11" descr="tholos"/>
          <p:cNvPicPr>
            <a:picLocks noChangeAspect="1" noChangeArrowheads="1"/>
          </p:cNvPicPr>
          <p:nvPr/>
        </p:nvPicPr>
        <p:blipFill>
          <a:blip r:embed="rId3"/>
          <a:srcRect/>
          <a:stretch>
            <a:fillRect/>
          </a:stretch>
        </p:blipFill>
        <p:spPr bwMode="auto">
          <a:xfrm>
            <a:off x="3924300" y="2924175"/>
            <a:ext cx="5003800" cy="370046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r>
              <a:rPr lang="en-US"/>
              <a:t>S as in Sea and Sailing</a:t>
            </a:r>
            <a:endParaRPr lang="el-GR"/>
          </a:p>
        </p:txBody>
      </p:sp>
      <p:sp>
        <p:nvSpPr>
          <p:cNvPr id="27653" name="Rectangle 5"/>
          <p:cNvSpPr>
            <a:spLocks noGrp="1" noRot="1" noChangeArrowheads="1"/>
          </p:cNvSpPr>
          <p:nvPr>
            <p:ph type="body" sz="half" idx="2"/>
          </p:nvPr>
        </p:nvSpPr>
        <p:spPr>
          <a:xfrm>
            <a:off x="4651375" y="1676400"/>
            <a:ext cx="4191000" cy="4422775"/>
          </a:xfrm>
        </p:spPr>
        <p:txBody>
          <a:bodyPr/>
          <a:lstStyle/>
          <a:p>
            <a:r>
              <a:rPr lang="en-US" sz="2800"/>
              <a:t>Being surrounded by sea we love it and we also love sailing</a:t>
            </a:r>
            <a:endParaRPr lang="el-GR" sz="2800"/>
          </a:p>
        </p:txBody>
      </p:sp>
      <p:pic>
        <p:nvPicPr>
          <p:cNvPr id="27654" name="Picture 6" descr="sailing-photo"/>
          <p:cNvPicPr>
            <a:picLocks noChangeAspect="1" noChangeArrowheads="1"/>
          </p:cNvPicPr>
          <p:nvPr/>
        </p:nvPicPr>
        <p:blipFill>
          <a:blip r:embed="rId2"/>
          <a:srcRect/>
          <a:stretch>
            <a:fillRect/>
          </a:stretch>
        </p:blipFill>
        <p:spPr bwMode="auto">
          <a:xfrm>
            <a:off x="4787900" y="3716338"/>
            <a:ext cx="3594100" cy="2705100"/>
          </a:xfrm>
          <a:prstGeom prst="rect">
            <a:avLst/>
          </a:prstGeom>
          <a:noFill/>
        </p:spPr>
      </p:pic>
      <p:pic>
        <p:nvPicPr>
          <p:cNvPr id="27655" name="Picture 7" descr="so522out"/>
          <p:cNvPicPr>
            <a:picLocks noChangeAspect="1" noChangeArrowheads="1"/>
          </p:cNvPicPr>
          <p:nvPr/>
        </p:nvPicPr>
        <p:blipFill>
          <a:blip r:embed="rId3"/>
          <a:srcRect/>
          <a:stretch>
            <a:fillRect/>
          </a:stretch>
        </p:blipFill>
        <p:spPr bwMode="auto">
          <a:xfrm>
            <a:off x="684213" y="1484313"/>
            <a:ext cx="3503612" cy="5084762"/>
          </a:xfrm>
          <a:prstGeom prst="rect">
            <a:avLst/>
          </a:prstGeom>
          <a:noFill/>
        </p:spPr>
      </p:pic>
      <p:sp>
        <p:nvSpPr>
          <p:cNvPr id="27656" name="Text Box 8"/>
          <p:cNvSpPr txBox="1">
            <a:spLocks noChangeArrowheads="1"/>
          </p:cNvSpPr>
          <p:nvPr/>
        </p:nvSpPr>
        <p:spPr bwMode="auto">
          <a:xfrm rot="16200000">
            <a:off x="905669" y="-910432"/>
            <a:ext cx="611188" cy="2425701"/>
          </a:xfrm>
          <a:prstGeom prst="rect">
            <a:avLst/>
          </a:prstGeom>
          <a:noFill/>
          <a:ln w="9525">
            <a:noFill/>
            <a:miter lim="800000"/>
            <a:headEnd/>
            <a:tailEnd/>
          </a:ln>
          <a:effectLst/>
        </p:spPr>
        <p:txBody>
          <a:bodyPr vert="eaVert">
            <a:spAutoFit/>
          </a:bodyPr>
          <a:lstStyle/>
          <a:p>
            <a:r>
              <a:rPr lang="en-US" sz="2400" b="1"/>
              <a:t>HELLA</a:t>
            </a:r>
            <a:r>
              <a:rPr lang="en-US" sz="2800" b="1">
                <a:solidFill>
                  <a:schemeClr val="folHlink"/>
                </a:solidFill>
              </a:rPr>
              <a:t>S</a:t>
            </a:r>
            <a:endParaRPr lang="el-GR" sz="2400" b="1">
              <a:solidFill>
                <a:schemeClr val="folHlink"/>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r>
              <a:rPr lang="en-US"/>
              <a:t>Greetings in your language</a:t>
            </a:r>
            <a:endParaRPr lang="el-GR"/>
          </a:p>
        </p:txBody>
      </p:sp>
      <p:pic>
        <p:nvPicPr>
          <p:cNvPr id="7172" name="Picture 4" descr="learn-greek"/>
          <p:cNvPicPr>
            <a:picLocks noChangeAspect="1" noChangeArrowheads="1"/>
          </p:cNvPicPr>
          <p:nvPr/>
        </p:nvPicPr>
        <p:blipFill>
          <a:blip r:embed="rId2"/>
          <a:srcRect/>
          <a:stretch>
            <a:fillRect/>
          </a:stretch>
        </p:blipFill>
        <p:spPr bwMode="auto">
          <a:xfrm>
            <a:off x="1547813" y="2276475"/>
            <a:ext cx="5705475" cy="326707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r>
              <a:rPr lang="en-US"/>
              <a:t>A landscape that you love</a:t>
            </a:r>
            <a:endParaRPr lang="el-GR"/>
          </a:p>
        </p:txBody>
      </p:sp>
      <p:sp>
        <p:nvSpPr>
          <p:cNvPr id="8197" name="Rectangle 5"/>
          <p:cNvSpPr>
            <a:spLocks noGrp="1" noRot="1" noChangeArrowheads="1"/>
          </p:cNvSpPr>
          <p:nvPr>
            <p:ph type="body" sz="half" idx="2"/>
          </p:nvPr>
        </p:nvSpPr>
        <p:spPr>
          <a:xfrm>
            <a:off x="4651375" y="1676400"/>
            <a:ext cx="4191000" cy="4422775"/>
          </a:xfrm>
        </p:spPr>
        <p:txBody>
          <a:bodyPr/>
          <a:lstStyle/>
          <a:p>
            <a:pPr lvl="1"/>
            <a:r>
              <a:rPr lang="el-GR" sz="2400"/>
              <a:t>"</a:t>
            </a:r>
            <a:r>
              <a:rPr lang="el-GR" sz="2400" i="1"/>
              <a:t>Good God! How much blue colour you wasted so that we won't see you..</a:t>
            </a:r>
            <a:r>
              <a:rPr lang="el-GR" sz="2400"/>
              <a:t>"</a:t>
            </a:r>
            <a:br>
              <a:rPr lang="el-GR" sz="2400"/>
            </a:br>
            <a:r>
              <a:rPr lang="el-GR" sz="2400"/>
              <a:t>Odysseas Elytis  </a:t>
            </a:r>
            <a:endParaRPr lang="en-US" sz="2400"/>
          </a:p>
          <a:p>
            <a:pPr lvl="1"/>
            <a:endParaRPr lang="en-US" sz="2400"/>
          </a:p>
          <a:p>
            <a:pPr lvl="1"/>
            <a:r>
              <a:rPr lang="el-GR" sz="2400"/>
              <a:t>Greece is an endless deep blue colour. It is the archetype of the Mediterranean Sea.</a:t>
            </a:r>
          </a:p>
          <a:p>
            <a:pPr lvl="1"/>
            <a:endParaRPr lang="el-GR" sz="2400"/>
          </a:p>
          <a:p>
            <a:endParaRPr lang="el-GR" sz="2800"/>
          </a:p>
        </p:txBody>
      </p:sp>
      <p:pic>
        <p:nvPicPr>
          <p:cNvPr id="8198" name="Picture 6" descr="sea_01"/>
          <p:cNvPicPr>
            <a:picLocks noChangeAspect="1" noChangeArrowheads="1"/>
          </p:cNvPicPr>
          <p:nvPr/>
        </p:nvPicPr>
        <p:blipFill>
          <a:blip r:embed="rId2"/>
          <a:srcRect/>
          <a:stretch>
            <a:fillRect/>
          </a:stretch>
        </p:blipFill>
        <p:spPr bwMode="auto">
          <a:xfrm>
            <a:off x="323850" y="1916113"/>
            <a:ext cx="4464050" cy="3571875"/>
          </a:xfrm>
          <a:prstGeom prst="rect">
            <a:avLst/>
          </a:prstGeom>
          <a:noFill/>
        </p:spPr>
      </p:pic>
      <p:sp>
        <p:nvSpPr>
          <p:cNvPr id="8199" name="Text Box 7"/>
          <p:cNvSpPr txBox="1">
            <a:spLocks noChangeArrowheads="1"/>
          </p:cNvSpPr>
          <p:nvPr/>
        </p:nvSpPr>
        <p:spPr bwMode="auto">
          <a:xfrm>
            <a:off x="1403350" y="5589588"/>
            <a:ext cx="2266950" cy="641350"/>
          </a:xfrm>
          <a:prstGeom prst="rect">
            <a:avLst/>
          </a:prstGeom>
          <a:noFill/>
          <a:ln w="9525">
            <a:noFill/>
            <a:miter lim="800000"/>
            <a:headEnd/>
            <a:tailEnd/>
          </a:ln>
          <a:effectLst/>
        </p:spPr>
        <p:txBody>
          <a:bodyPr wrap="none">
            <a:spAutoFit/>
          </a:bodyPr>
          <a:lstStyle/>
          <a:p>
            <a:pPr>
              <a:spcBef>
                <a:spcPct val="20000"/>
              </a:spcBef>
            </a:pPr>
            <a:r>
              <a:rPr lang="el-GR"/>
              <a:t>The Blue of the Sea </a:t>
            </a:r>
          </a:p>
          <a:p>
            <a:endParaRPr 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r>
              <a:rPr lang="en-US"/>
              <a:t>Write a favourite poem of yours</a:t>
            </a:r>
            <a:endParaRPr lang="el-GR"/>
          </a:p>
        </p:txBody>
      </p:sp>
      <p:sp>
        <p:nvSpPr>
          <p:cNvPr id="9219" name="Rectangle 3"/>
          <p:cNvSpPr>
            <a:spLocks noGrp="1" noRot="1" noChangeArrowheads="1"/>
          </p:cNvSpPr>
          <p:nvPr>
            <p:ph type="body" idx="1"/>
          </p:nvPr>
        </p:nvSpPr>
        <p:spPr/>
        <p:txBody>
          <a:bodyPr/>
          <a:lstStyle/>
          <a:p>
            <a:pPr>
              <a:lnSpc>
                <a:spcPct val="90000"/>
              </a:lnSpc>
              <a:buFont typeface="Wingdings" pitchFamily="2" charset="2"/>
              <a:buNone/>
            </a:pPr>
            <a:r>
              <a:rPr lang="en-US" sz="2400" b="1"/>
              <a:t>	</a:t>
            </a:r>
            <a:r>
              <a:rPr lang="el-GR" sz="2400" b="1"/>
              <a:t>----"I was given the Hellenic tongue </a:t>
            </a:r>
            <a:br>
              <a:rPr lang="el-GR" sz="2400" b="1"/>
            </a:br>
            <a:r>
              <a:rPr lang="el-GR" sz="2400" b="1"/>
              <a:t>my house a humble one on the sandy shores of Homer. </a:t>
            </a:r>
            <a:br>
              <a:rPr lang="el-GR" sz="2400" b="1"/>
            </a:br>
            <a:r>
              <a:rPr lang="el-GR" sz="2400" b="1"/>
              <a:t>----My only care my tongue on the sandy shores of Homer. </a:t>
            </a:r>
            <a:br>
              <a:rPr lang="el-GR" sz="2400" b="1"/>
            </a:br>
            <a:r>
              <a:rPr lang="el-GR" sz="2400" b="1"/>
              <a:t>The sea-bream and perch </a:t>
            </a:r>
            <a:br>
              <a:rPr lang="el-GR" sz="2400" b="1"/>
            </a:br>
            <a:r>
              <a:rPr lang="el-GR" sz="2400" b="1"/>
              <a:t>----windbeaten verbs </a:t>
            </a:r>
            <a:br>
              <a:rPr lang="el-GR" sz="2400" b="1"/>
            </a:br>
            <a:r>
              <a:rPr lang="el-GR" sz="2400" b="1"/>
              <a:t>green currents with the cerulean </a:t>
            </a:r>
            <a:br>
              <a:rPr lang="el-GR" sz="2400" b="1"/>
            </a:br>
            <a:r>
              <a:rPr lang="el-GR" sz="2400" b="1"/>
              <a:t>----all that I saw blazing in my entrails </a:t>
            </a:r>
            <a:br>
              <a:rPr lang="el-GR" sz="2400" b="1"/>
            </a:br>
            <a:r>
              <a:rPr lang="el-GR" sz="2400" b="1"/>
              <a:t>sponges, medusae </a:t>
            </a:r>
            <a:br>
              <a:rPr lang="el-GR" sz="2400" b="1"/>
            </a:br>
            <a:r>
              <a:rPr lang="el-GR" sz="2400" b="1"/>
              <a:t>----with the first words of the Sirens </a:t>
            </a:r>
            <a:br>
              <a:rPr lang="el-GR" sz="2400" b="1"/>
            </a:br>
            <a:r>
              <a:rPr lang="el-GR" sz="2400" b="1"/>
              <a:t>pink shells with their first dark tremors.</a:t>
            </a:r>
            <a:r>
              <a:rPr lang="el-GR" sz="2400"/>
              <a:t>" </a:t>
            </a:r>
            <a:br>
              <a:rPr lang="el-GR" sz="2400"/>
            </a:br>
            <a:r>
              <a:rPr lang="el-GR" sz="2400"/>
              <a:t>(from </a:t>
            </a:r>
            <a:r>
              <a:rPr lang="el-GR" sz="2400" i="1"/>
              <a:t>Axion Esti</a:t>
            </a:r>
            <a:r>
              <a:rPr lang="el-GR" sz="2400"/>
              <a:t>, 1959)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Rot="1" noChangeArrowheads="1"/>
          </p:cNvSpPr>
          <p:nvPr>
            <p:ph type="title"/>
          </p:nvPr>
        </p:nvSpPr>
        <p:spPr/>
        <p:txBody>
          <a:bodyPr/>
          <a:lstStyle/>
          <a:p>
            <a:r>
              <a:rPr lang="en-US"/>
              <a:t>Our flag</a:t>
            </a:r>
            <a:endParaRPr lang="el-GR"/>
          </a:p>
        </p:txBody>
      </p:sp>
      <p:sp>
        <p:nvSpPr>
          <p:cNvPr id="31750" name="Rectangle 6"/>
          <p:cNvSpPr>
            <a:spLocks noGrp="1" noRot="1" noChangeArrowheads="1"/>
          </p:cNvSpPr>
          <p:nvPr>
            <p:ph type="body" sz="half" idx="2"/>
          </p:nvPr>
        </p:nvSpPr>
        <p:spPr>
          <a:xfrm>
            <a:off x="4356100" y="1341438"/>
            <a:ext cx="4787900" cy="5256212"/>
          </a:xfrm>
        </p:spPr>
        <p:txBody>
          <a:bodyPr/>
          <a:lstStyle/>
          <a:p>
            <a:endParaRPr lang="en-US" sz="2400"/>
          </a:p>
          <a:p>
            <a:r>
              <a:rPr lang="el-GR" sz="2400"/>
              <a:t>The stripes represent the number of the syllables in the phrase: Eleftheria i Thanatos (Liberty or Death). </a:t>
            </a:r>
            <a:endParaRPr lang="en-US" sz="2400"/>
          </a:p>
          <a:p>
            <a:r>
              <a:rPr lang="el-GR" sz="2400"/>
              <a:t>The striped pattern was chosen because of its similarity with the wavy sea that surrounds the shores of Greece. The interchange of blue and white colors makes the Greek Flag on a windy day to look like the Aegean Pelagos (sea). </a:t>
            </a:r>
          </a:p>
        </p:txBody>
      </p:sp>
      <p:pic>
        <p:nvPicPr>
          <p:cNvPr id="31753" name="Picture 9" descr="grflagweb"/>
          <p:cNvPicPr>
            <a:picLocks noChangeAspect="1" noChangeArrowheads="1"/>
          </p:cNvPicPr>
          <p:nvPr/>
        </p:nvPicPr>
        <p:blipFill>
          <a:blip r:embed="rId2"/>
          <a:srcRect/>
          <a:stretch>
            <a:fillRect/>
          </a:stretch>
        </p:blipFill>
        <p:spPr bwMode="auto">
          <a:xfrm>
            <a:off x="395288" y="1409700"/>
            <a:ext cx="3686175" cy="54483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r>
              <a:rPr lang="en-US"/>
              <a:t>The poet is Odysseas Elytis</a:t>
            </a:r>
            <a:endParaRPr lang="el-GR"/>
          </a:p>
        </p:txBody>
      </p:sp>
      <p:sp>
        <p:nvSpPr>
          <p:cNvPr id="16387" name="Rectangle 3"/>
          <p:cNvSpPr>
            <a:spLocks noGrp="1" noRot="1" noChangeArrowheads="1"/>
          </p:cNvSpPr>
          <p:nvPr>
            <p:ph type="body" sz="half" idx="2"/>
          </p:nvPr>
        </p:nvSpPr>
        <p:spPr>
          <a:xfrm>
            <a:off x="3675063" y="1676400"/>
            <a:ext cx="5167312" cy="4422775"/>
          </a:xfrm>
        </p:spPr>
        <p:txBody>
          <a:bodyPr/>
          <a:lstStyle/>
          <a:p>
            <a:pPr>
              <a:lnSpc>
                <a:spcPct val="90000"/>
              </a:lnSpc>
              <a:buFont typeface="Wingdings" pitchFamily="2" charset="2"/>
              <a:buNone/>
            </a:pPr>
            <a:r>
              <a:rPr lang="en-US" sz="2400"/>
              <a:t>  	The </a:t>
            </a:r>
            <a:r>
              <a:rPr lang="el-GR" sz="2400"/>
              <a:t>winner of the 1979 Nobel Prize for Literature. Elytis's poems are written in rich language, full of images from history and myths. The lines are long and musical. Inspired by the 'sanctity of the perceiving senses' Elytis celebrated in his early poems the mystery of the Greek light, the sea, and the air. Later themes are grief, suffering, and search for a paradise. </a:t>
            </a:r>
          </a:p>
        </p:txBody>
      </p:sp>
      <p:pic>
        <p:nvPicPr>
          <p:cNvPr id="16389" name="Picture 5" descr="elytisphoto22"/>
          <p:cNvPicPr>
            <a:picLocks noChangeAspect="1" noChangeArrowheads="1"/>
          </p:cNvPicPr>
          <p:nvPr/>
        </p:nvPicPr>
        <p:blipFill>
          <a:blip r:embed="rId2"/>
          <a:srcRect/>
          <a:stretch>
            <a:fillRect/>
          </a:stretch>
        </p:blipFill>
        <p:spPr bwMode="auto">
          <a:xfrm>
            <a:off x="395288" y="1773238"/>
            <a:ext cx="3170237" cy="414972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en-US"/>
              <a:t>One of our products</a:t>
            </a:r>
            <a:r>
              <a:rPr lang="el-GR"/>
              <a:t> </a:t>
            </a:r>
          </a:p>
        </p:txBody>
      </p:sp>
      <p:sp>
        <p:nvSpPr>
          <p:cNvPr id="10245" name="Rectangle 5"/>
          <p:cNvSpPr>
            <a:spLocks noGrp="1" noRot="1" noChangeArrowheads="1"/>
          </p:cNvSpPr>
          <p:nvPr>
            <p:ph type="body" sz="half" idx="2"/>
          </p:nvPr>
        </p:nvSpPr>
        <p:spPr>
          <a:xfrm>
            <a:off x="4651375" y="1676400"/>
            <a:ext cx="4191000" cy="4422775"/>
          </a:xfrm>
        </p:spPr>
        <p:txBody>
          <a:bodyPr/>
          <a:lstStyle/>
          <a:p>
            <a:r>
              <a:rPr lang="en-US" sz="2800"/>
              <a:t>Is olive</a:t>
            </a:r>
          </a:p>
          <a:p>
            <a:r>
              <a:rPr lang="el-GR" sz="2800"/>
              <a:t>Greece is full of olive groves. The Olive Tree, is the protagonist of the Greek nature and history as olive oil is the protagonist of the Greek diet. </a:t>
            </a:r>
          </a:p>
        </p:txBody>
      </p:sp>
      <p:pic>
        <p:nvPicPr>
          <p:cNvPr id="10246" name="Picture 6" descr="olivier_illus_med"/>
          <p:cNvPicPr>
            <a:picLocks noChangeAspect="1" noChangeArrowheads="1"/>
          </p:cNvPicPr>
          <p:nvPr/>
        </p:nvPicPr>
        <p:blipFill>
          <a:blip r:embed="rId2"/>
          <a:srcRect/>
          <a:stretch>
            <a:fillRect/>
          </a:stretch>
        </p:blipFill>
        <p:spPr bwMode="auto">
          <a:xfrm>
            <a:off x="1042988" y="1412875"/>
            <a:ext cx="2946400" cy="50800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Rot="1" noChangeArrowheads="1"/>
          </p:cNvSpPr>
          <p:nvPr>
            <p:ph type="title"/>
          </p:nvPr>
        </p:nvSpPr>
        <p:spPr>
          <a:xfrm>
            <a:off x="3141663" y="228600"/>
            <a:ext cx="5670550" cy="1325563"/>
          </a:xfrm>
        </p:spPr>
        <p:txBody>
          <a:bodyPr/>
          <a:lstStyle/>
          <a:p>
            <a:r>
              <a:rPr lang="en-US"/>
              <a:t>The symbol</a:t>
            </a:r>
            <a:endParaRPr lang="el-GR"/>
          </a:p>
        </p:txBody>
      </p:sp>
      <p:sp>
        <p:nvSpPr>
          <p:cNvPr id="34822" name="Rectangle 6"/>
          <p:cNvSpPr>
            <a:spLocks noGrp="1" noRot="1" noChangeArrowheads="1"/>
          </p:cNvSpPr>
          <p:nvPr>
            <p:ph type="body" sz="half" idx="2"/>
          </p:nvPr>
        </p:nvSpPr>
        <p:spPr>
          <a:xfrm>
            <a:off x="4651375" y="1676400"/>
            <a:ext cx="4191000" cy="4422775"/>
          </a:xfrm>
        </p:spPr>
        <p:txBody>
          <a:bodyPr/>
          <a:lstStyle/>
          <a:p>
            <a:pPr>
              <a:lnSpc>
                <a:spcPct val="90000"/>
              </a:lnSpc>
            </a:pPr>
            <a:r>
              <a:rPr lang="el-GR" sz="2800"/>
              <a:t>For the Ancient Greeks, the olive tree was a symbol of peace, wisdom and triumph. An olive wreath was made, and used to crown the Olympic champions.</a:t>
            </a:r>
          </a:p>
          <a:p>
            <a:pPr>
              <a:lnSpc>
                <a:spcPct val="90000"/>
              </a:lnSpc>
              <a:buFont typeface="Wingdings" pitchFamily="2" charset="2"/>
              <a:buNone/>
            </a:pPr>
            <a:r>
              <a:rPr lang="en-US" sz="2800"/>
              <a:t>		Symbol of Olympic games 2004</a:t>
            </a:r>
            <a:endParaRPr lang="el-GR" sz="2800"/>
          </a:p>
        </p:txBody>
      </p:sp>
      <p:pic>
        <p:nvPicPr>
          <p:cNvPr id="34823" name="Picture 7" descr="image002-8"/>
          <p:cNvPicPr>
            <a:picLocks noChangeAspect="1" noChangeArrowheads="1"/>
          </p:cNvPicPr>
          <p:nvPr/>
        </p:nvPicPr>
        <p:blipFill>
          <a:blip r:embed="rId2"/>
          <a:srcRect/>
          <a:stretch>
            <a:fillRect/>
          </a:stretch>
        </p:blipFill>
        <p:spPr bwMode="auto">
          <a:xfrm>
            <a:off x="250825" y="260350"/>
            <a:ext cx="2876550" cy="3124200"/>
          </a:xfrm>
          <a:prstGeom prst="rect">
            <a:avLst/>
          </a:prstGeom>
          <a:noFill/>
        </p:spPr>
      </p:pic>
      <p:pic>
        <p:nvPicPr>
          <p:cNvPr id="34824" name="Picture 8" descr="image002-6"/>
          <p:cNvPicPr>
            <a:picLocks noChangeAspect="1" noChangeArrowheads="1"/>
          </p:cNvPicPr>
          <p:nvPr/>
        </p:nvPicPr>
        <p:blipFill>
          <a:blip r:embed="rId3"/>
          <a:srcRect/>
          <a:stretch>
            <a:fillRect/>
          </a:stretch>
        </p:blipFill>
        <p:spPr bwMode="auto">
          <a:xfrm>
            <a:off x="1763713" y="3357563"/>
            <a:ext cx="2876550" cy="2943225"/>
          </a:xfrm>
          <a:prstGeom prst="rect">
            <a:avLst/>
          </a:prstGeom>
          <a:noFill/>
        </p:spPr>
      </p:pic>
      <p:sp>
        <p:nvSpPr>
          <p:cNvPr id="34825" name="AutoShape 9"/>
          <p:cNvSpPr>
            <a:spLocks noChangeArrowheads="1"/>
          </p:cNvSpPr>
          <p:nvPr/>
        </p:nvSpPr>
        <p:spPr bwMode="auto">
          <a:xfrm>
            <a:off x="4716463" y="4941888"/>
            <a:ext cx="720725" cy="358775"/>
          </a:xfrm>
          <a:prstGeom prst="leftArrow">
            <a:avLst>
              <a:gd name="adj1" fmla="val 50000"/>
              <a:gd name="adj2" fmla="val 50221"/>
            </a:avLst>
          </a:prstGeom>
          <a:solidFill>
            <a:schemeClr val="accent1"/>
          </a:solidFill>
          <a:ln w="9525">
            <a:solidFill>
              <a:schemeClr val="tx1"/>
            </a:solidFill>
            <a:miter lim="800000"/>
            <a:headEnd/>
            <a:tailEnd/>
          </a:ln>
          <a:effectLst/>
        </p:spPr>
        <p:txBody>
          <a:bodyPr wrap="none" anchor="ctr"/>
          <a:lstStyle/>
          <a:p>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r>
              <a:rPr lang="en-US"/>
              <a:t>Write a proverb</a:t>
            </a:r>
            <a:endParaRPr lang="el-GR"/>
          </a:p>
        </p:txBody>
      </p:sp>
      <p:sp>
        <p:nvSpPr>
          <p:cNvPr id="29699" name="Rectangle 3"/>
          <p:cNvSpPr>
            <a:spLocks noGrp="1" noRot="1" noChangeArrowheads="1"/>
          </p:cNvSpPr>
          <p:nvPr>
            <p:ph type="body" idx="1"/>
          </p:nvPr>
        </p:nvSpPr>
        <p:spPr/>
        <p:txBody>
          <a:bodyPr/>
          <a:lstStyle/>
          <a:p>
            <a:pPr>
              <a:buFont typeface="Wingdings" pitchFamily="2" charset="2"/>
              <a:buNone/>
            </a:pPr>
            <a:r>
              <a:rPr lang="en-US"/>
              <a:t>	</a:t>
            </a:r>
            <a:r>
              <a:rPr lang="el-GR"/>
              <a:t>Αν δεν σπείρεις, δεν θερίζεις.</a:t>
            </a:r>
            <a:br>
              <a:rPr lang="el-GR"/>
            </a:br>
            <a:r>
              <a:rPr lang="el-GR"/>
              <a:t>He that does not sow, does not mow.</a:t>
            </a:r>
            <a:br>
              <a:rPr lang="el-GR"/>
            </a:br>
            <a:r>
              <a:rPr lang="el-GR"/>
              <a:t>Il faut semer pour récolter.</a:t>
            </a:r>
            <a:br>
              <a:rPr lang="el-GR"/>
            </a:br>
            <a:r>
              <a:rPr lang="el-GR"/>
              <a:t>Säen musst du, willst du ernten.</a:t>
            </a:r>
            <a:br>
              <a:rPr lang="el-GR"/>
            </a:br>
            <a:r>
              <a:rPr lang="el-GR"/>
              <a:t>Chi non semina non raccoglie.</a:t>
            </a:r>
            <a:br>
              <a:rPr lang="el-GR"/>
            </a:br>
            <a:r>
              <a:rPr lang="el-GR"/>
              <a:t>Quien no siembra, no recoge.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r>
              <a:rPr lang="en-US"/>
              <a:t>Famous person </a:t>
            </a:r>
            <a:endParaRPr lang="el-GR"/>
          </a:p>
        </p:txBody>
      </p:sp>
      <p:sp>
        <p:nvSpPr>
          <p:cNvPr id="12293" name="Rectangle 5"/>
          <p:cNvSpPr>
            <a:spLocks noGrp="1" noRot="1" noChangeArrowheads="1"/>
          </p:cNvSpPr>
          <p:nvPr>
            <p:ph type="body" sz="half" idx="2"/>
          </p:nvPr>
        </p:nvSpPr>
        <p:spPr>
          <a:xfrm>
            <a:off x="4648200" y="1600200"/>
            <a:ext cx="4038600" cy="4781550"/>
          </a:xfrm>
        </p:spPr>
        <p:txBody>
          <a:bodyPr/>
          <a:lstStyle/>
          <a:p>
            <a:pPr>
              <a:lnSpc>
                <a:spcPct val="90000"/>
              </a:lnSpc>
            </a:pPr>
            <a:r>
              <a:rPr lang="en-US" sz="2000"/>
              <a:t>Maria Callas was a famous classical singer</a:t>
            </a:r>
          </a:p>
          <a:p>
            <a:pPr>
              <a:lnSpc>
                <a:spcPct val="90000"/>
              </a:lnSpc>
            </a:pPr>
            <a:r>
              <a:rPr lang="en-US" sz="2000"/>
              <a:t>Her words </a:t>
            </a:r>
            <a:r>
              <a:rPr lang="el-GR" sz="2000"/>
              <a:t>"</a:t>
            </a:r>
            <a:r>
              <a:rPr lang="el-GR" sz="2000" i="1"/>
              <a:t>You know, it is a very strange feeling to be a living legend while I am still on the earth. Perhaps it would be better if all those people who admired my voice decided to consider me immortal following my death. If that happened I would sit on some cloud, looking down and I would enjoy the view instead of sitting and worrying about whether I could manage to get out the high notes.</a:t>
            </a:r>
            <a:r>
              <a:rPr lang="el-GR" sz="2000"/>
              <a:t>" </a:t>
            </a:r>
          </a:p>
        </p:txBody>
      </p:sp>
      <p:pic>
        <p:nvPicPr>
          <p:cNvPr id="12294" name="Picture 6" descr="kallas_01"/>
          <p:cNvPicPr>
            <a:picLocks noChangeAspect="1" noChangeArrowheads="1"/>
          </p:cNvPicPr>
          <p:nvPr/>
        </p:nvPicPr>
        <p:blipFill>
          <a:blip r:embed="rId2"/>
          <a:srcRect/>
          <a:stretch>
            <a:fillRect/>
          </a:stretch>
        </p:blipFill>
        <p:spPr bwMode="auto">
          <a:xfrm>
            <a:off x="611188" y="1341438"/>
            <a:ext cx="3721100" cy="4927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r>
              <a:rPr lang="en-US"/>
              <a:t>Our national anthem</a:t>
            </a:r>
            <a:endParaRPr lang="el-GR"/>
          </a:p>
        </p:txBody>
      </p:sp>
      <p:sp>
        <p:nvSpPr>
          <p:cNvPr id="36869" name="Rectangle 5"/>
          <p:cNvSpPr>
            <a:spLocks noGrp="1" noRot="1" noChangeArrowheads="1"/>
          </p:cNvSpPr>
          <p:nvPr>
            <p:ph type="body" sz="half" idx="2"/>
          </p:nvPr>
        </p:nvSpPr>
        <p:spPr>
          <a:xfrm>
            <a:off x="395288" y="1557338"/>
            <a:ext cx="4968875" cy="4525962"/>
          </a:xfrm>
        </p:spPr>
        <p:txBody>
          <a:bodyPr/>
          <a:lstStyle/>
          <a:p>
            <a:pPr>
              <a:lnSpc>
                <a:spcPct val="90000"/>
              </a:lnSpc>
            </a:pPr>
            <a:r>
              <a:rPr lang="el-GR" sz="2800"/>
              <a:t>The Greek Anthem is based on the "Hymn to the Freedom", a large - 158 strophes - poem written by Dionysios Solomos, a distinguished poet from Zakynthos Island. The poem was inspired by the Greek Revolution of 1821 against the Ottoman Empire. </a:t>
            </a:r>
          </a:p>
        </p:txBody>
      </p:sp>
      <p:sp>
        <p:nvSpPr>
          <p:cNvPr id="36872" name="Text Box 8"/>
          <p:cNvSpPr txBox="1">
            <a:spLocks noChangeArrowheads="1"/>
          </p:cNvSpPr>
          <p:nvPr/>
        </p:nvSpPr>
        <p:spPr bwMode="auto">
          <a:xfrm>
            <a:off x="5632450" y="3305175"/>
            <a:ext cx="2266950" cy="366713"/>
          </a:xfrm>
          <a:prstGeom prst="rect">
            <a:avLst/>
          </a:prstGeom>
          <a:noFill/>
          <a:ln w="9525">
            <a:noFill/>
            <a:miter lim="800000"/>
            <a:headEnd/>
            <a:tailEnd/>
          </a:ln>
          <a:effectLst/>
        </p:spPr>
        <p:txBody>
          <a:bodyPr wrap="none">
            <a:spAutoFit/>
          </a:bodyPr>
          <a:lstStyle/>
          <a:p>
            <a:r>
              <a:rPr lang="en-US"/>
              <a:t>Listen to our anthem</a:t>
            </a:r>
            <a:endParaRPr lang="el-GR"/>
          </a:p>
        </p:txBody>
      </p:sp>
      <p:pic>
        <p:nvPicPr>
          <p:cNvPr id="36874" name="greek-anthem.mid">
            <a:hlinkClick r:id="" action="ppaction://media"/>
          </p:cNvPr>
          <p:cNvPicPr>
            <a:picLocks noRot="1" noChangeAspect="1" noChangeArrowheads="1"/>
          </p:cNvPicPr>
          <p:nvPr>
            <a:audioFile r:link="rId1"/>
          </p:nvPr>
        </p:nvPicPr>
        <p:blipFill>
          <a:blip r:embed="rId3"/>
          <a:srcRect/>
          <a:stretch>
            <a:fillRect/>
          </a:stretch>
        </p:blipFill>
        <p:spPr bwMode="auto">
          <a:xfrm>
            <a:off x="6516688" y="40767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9555" fill="hold"/>
                                        <p:tgtEl>
                                          <p:spTgt spid="3687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687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Grp="1" noRot="1" noChangeArrowheads="1"/>
          </p:cNvSpPr>
          <p:nvPr>
            <p:ph type="title"/>
          </p:nvPr>
        </p:nvSpPr>
        <p:spPr/>
        <p:txBody>
          <a:bodyPr/>
          <a:lstStyle/>
          <a:p>
            <a:r>
              <a:rPr lang="en-US"/>
              <a:t>First verses of our anthem</a:t>
            </a:r>
            <a:endParaRPr lang="el-GR"/>
          </a:p>
        </p:txBody>
      </p:sp>
      <p:pic>
        <p:nvPicPr>
          <p:cNvPr id="38919" name="Picture 7" descr="greecea"/>
          <p:cNvPicPr>
            <a:picLocks noChangeAspect="1" noChangeArrowheads="1"/>
          </p:cNvPicPr>
          <p:nvPr/>
        </p:nvPicPr>
        <p:blipFill>
          <a:blip r:embed="rId2"/>
          <a:srcRect/>
          <a:stretch>
            <a:fillRect/>
          </a:stretch>
        </p:blipFill>
        <p:spPr bwMode="auto">
          <a:xfrm>
            <a:off x="900113" y="2133600"/>
            <a:ext cx="3227387" cy="3529013"/>
          </a:xfrm>
          <a:prstGeom prst="rect">
            <a:avLst/>
          </a:prstGeom>
          <a:noFill/>
        </p:spPr>
      </p:pic>
      <p:sp>
        <p:nvSpPr>
          <p:cNvPr id="38920" name="Rectangle 8"/>
          <p:cNvSpPr>
            <a:spLocks noGrp="1" noChangeArrowheads="1"/>
          </p:cNvSpPr>
          <p:nvPr>
            <p:ph type="body" sz="half" idx="2"/>
          </p:nvPr>
        </p:nvSpPr>
        <p:spPr>
          <a:xfrm>
            <a:off x="4651375" y="1676400"/>
            <a:ext cx="4191000" cy="4422775"/>
          </a:xfrm>
          <a:noFill/>
          <a:ln/>
        </p:spPr>
        <p:txBody>
          <a:bodyPr/>
          <a:lstStyle/>
          <a:p>
            <a:pPr>
              <a:lnSpc>
                <a:spcPct val="90000"/>
              </a:lnSpc>
            </a:pPr>
            <a:r>
              <a:rPr lang="el-GR" sz="2400" b="1"/>
              <a:t>Hymn to the Freedom</a:t>
            </a:r>
            <a:r>
              <a:rPr lang="el-GR" sz="2400"/>
              <a:t/>
            </a:r>
            <a:br>
              <a:rPr lang="el-GR" sz="2400"/>
            </a:br>
            <a:r>
              <a:rPr lang="el-GR" sz="2400"/>
              <a:t/>
            </a:r>
            <a:br>
              <a:rPr lang="el-GR" sz="2400"/>
            </a:br>
            <a:r>
              <a:rPr lang="el-GR" sz="2400"/>
              <a:t>Ι recognize you</a:t>
            </a:r>
            <a:br>
              <a:rPr lang="el-GR" sz="2400"/>
            </a:br>
            <a:r>
              <a:rPr lang="el-GR" sz="2400"/>
              <a:t>by the dreadful edge</a:t>
            </a:r>
            <a:br>
              <a:rPr lang="el-GR" sz="2400"/>
            </a:br>
            <a:r>
              <a:rPr lang="el-GR" sz="2400"/>
              <a:t>of Your sword.</a:t>
            </a:r>
            <a:br>
              <a:rPr lang="el-GR" sz="2400"/>
            </a:br>
            <a:r>
              <a:rPr lang="el-GR" sz="2400"/>
              <a:t>I recognize Your face,</a:t>
            </a:r>
            <a:br>
              <a:rPr lang="el-GR" sz="2400"/>
            </a:br>
            <a:r>
              <a:rPr lang="el-GR" sz="2400"/>
              <a:t>forcibly staring at the land.</a:t>
            </a:r>
            <a:br>
              <a:rPr lang="el-GR" sz="2400"/>
            </a:br>
            <a:r>
              <a:rPr lang="el-GR" sz="2400"/>
              <a:t/>
            </a:r>
            <a:br>
              <a:rPr lang="el-GR" sz="2400"/>
            </a:br>
            <a:r>
              <a:rPr lang="el-GR" sz="2400"/>
              <a:t>From the sacred graves</a:t>
            </a:r>
            <a:br>
              <a:rPr lang="el-GR" sz="2400"/>
            </a:br>
            <a:r>
              <a:rPr lang="el-GR" sz="2400"/>
              <a:t>of the slain Greeks</a:t>
            </a:r>
            <a:br>
              <a:rPr lang="el-GR" sz="2400"/>
            </a:br>
            <a:r>
              <a:rPr lang="el-GR" sz="2400"/>
              <a:t>You rise, valiant again.</a:t>
            </a:r>
            <a:br>
              <a:rPr lang="el-GR" sz="2400"/>
            </a:br>
            <a:r>
              <a:rPr lang="el-GR" sz="2400"/>
              <a:t>Hail, Oh Hail, Liberty!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r>
              <a:rPr lang="en-US"/>
              <a:t>Where are we?</a:t>
            </a:r>
            <a:endParaRPr lang="el-GR"/>
          </a:p>
        </p:txBody>
      </p:sp>
      <p:pic>
        <p:nvPicPr>
          <p:cNvPr id="3076" name="Picture 4" descr="enlargement"/>
          <p:cNvPicPr>
            <a:picLocks noChangeAspect="1" noChangeArrowheads="1"/>
          </p:cNvPicPr>
          <p:nvPr/>
        </p:nvPicPr>
        <p:blipFill>
          <a:blip r:embed="rId2"/>
          <a:srcRect/>
          <a:stretch>
            <a:fillRect/>
          </a:stretch>
        </p:blipFill>
        <p:spPr bwMode="auto">
          <a:xfrm>
            <a:off x="1547813" y="1484313"/>
            <a:ext cx="6477000" cy="5105400"/>
          </a:xfrm>
          <a:prstGeom prst="rect">
            <a:avLst/>
          </a:prstGeom>
          <a:noFill/>
        </p:spPr>
      </p:pic>
      <p:sp>
        <p:nvSpPr>
          <p:cNvPr id="3077" name="Line 5"/>
          <p:cNvSpPr>
            <a:spLocks noChangeShapeType="1"/>
          </p:cNvSpPr>
          <p:nvPr/>
        </p:nvSpPr>
        <p:spPr bwMode="auto">
          <a:xfrm flipV="1">
            <a:off x="4427538" y="5876925"/>
            <a:ext cx="576262" cy="981075"/>
          </a:xfrm>
          <a:prstGeom prst="line">
            <a:avLst/>
          </a:prstGeom>
          <a:noFill/>
          <a:ln w="57150">
            <a:solidFill>
              <a:srgbClr val="000000"/>
            </a:solidFill>
            <a:round/>
            <a:headEnd/>
            <a:tailEnd type="triangle" w="med" len="med"/>
          </a:ln>
          <a:effectLst>
            <a:outerShdw dist="35921" dir="2700000" algn="ctr" rotWithShape="0">
              <a:schemeClr val="bg2"/>
            </a:outerShdw>
          </a:effectLst>
        </p:spPr>
        <p:txBody>
          <a:bodyPr/>
          <a:lstStyle/>
          <a:p>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Rectangle 5"/>
          <p:cNvSpPr>
            <a:spLocks noGrp="1" noRot="1" noChangeArrowheads="1"/>
          </p:cNvSpPr>
          <p:nvPr>
            <p:ph type="title"/>
          </p:nvPr>
        </p:nvSpPr>
        <p:spPr/>
        <p:txBody>
          <a:bodyPr/>
          <a:lstStyle/>
          <a:p>
            <a:r>
              <a:rPr lang="en-US"/>
              <a:t>Map of Greece with regions</a:t>
            </a:r>
            <a:endParaRPr lang="el-GR"/>
          </a:p>
        </p:txBody>
      </p:sp>
      <p:pic>
        <p:nvPicPr>
          <p:cNvPr id="56324" name="Picture 4" descr="greecemap"/>
          <p:cNvPicPr>
            <a:picLocks noChangeAspect="1" noChangeArrowheads="1"/>
          </p:cNvPicPr>
          <p:nvPr/>
        </p:nvPicPr>
        <p:blipFill>
          <a:blip r:embed="rId2"/>
          <a:srcRect/>
          <a:stretch>
            <a:fillRect/>
          </a:stretch>
        </p:blipFill>
        <p:spPr bwMode="auto">
          <a:xfrm>
            <a:off x="1619250" y="1473200"/>
            <a:ext cx="5524500" cy="53848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r>
              <a:rPr lang="en-US" sz="4000"/>
              <a:t>Which is the capital of your country? </a:t>
            </a:r>
            <a:endParaRPr lang="el-GR" sz="4000"/>
          </a:p>
        </p:txBody>
      </p:sp>
      <p:sp>
        <p:nvSpPr>
          <p:cNvPr id="4101" name="Rectangle 5"/>
          <p:cNvSpPr>
            <a:spLocks noGrp="1" noRot="1" noChangeArrowheads="1"/>
          </p:cNvSpPr>
          <p:nvPr>
            <p:ph type="body" sz="half" idx="2"/>
          </p:nvPr>
        </p:nvSpPr>
        <p:spPr>
          <a:xfrm>
            <a:off x="5003800" y="2205038"/>
            <a:ext cx="3983038" cy="3097212"/>
          </a:xfrm>
        </p:spPr>
        <p:txBody>
          <a:bodyPr/>
          <a:lstStyle/>
          <a:p>
            <a:r>
              <a:rPr lang="en-US" sz="2800"/>
              <a:t>The capital of Greece is Athens</a:t>
            </a:r>
          </a:p>
          <a:p>
            <a:r>
              <a:rPr lang="en-US" sz="2800"/>
              <a:t>We call her Athina</a:t>
            </a:r>
          </a:p>
          <a:p>
            <a:r>
              <a:rPr lang="en-US" sz="2800"/>
              <a:t>You may know the temple of Athena Parthenon</a:t>
            </a:r>
          </a:p>
          <a:p>
            <a:endParaRPr lang="el-GR" sz="2800"/>
          </a:p>
        </p:txBody>
      </p:sp>
      <p:pic>
        <p:nvPicPr>
          <p:cNvPr id="4102" name="Picture 6" descr="parthenon5"/>
          <p:cNvPicPr>
            <a:picLocks noChangeAspect="1" noChangeArrowheads="1"/>
          </p:cNvPicPr>
          <p:nvPr/>
        </p:nvPicPr>
        <p:blipFill>
          <a:blip r:embed="rId2"/>
          <a:srcRect/>
          <a:stretch>
            <a:fillRect/>
          </a:stretch>
        </p:blipFill>
        <p:spPr bwMode="auto">
          <a:xfrm>
            <a:off x="250825" y="2060575"/>
            <a:ext cx="4572000" cy="3302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r>
              <a:rPr lang="en-US" sz="4000"/>
              <a:t>Which is the population of your country?</a:t>
            </a:r>
            <a:endParaRPr lang="el-GR" sz="4000"/>
          </a:p>
        </p:txBody>
      </p:sp>
      <p:sp>
        <p:nvSpPr>
          <p:cNvPr id="6147" name="Rectangle 3"/>
          <p:cNvSpPr>
            <a:spLocks noGrp="1" noRot="1" noChangeArrowheads="1"/>
          </p:cNvSpPr>
          <p:nvPr>
            <p:ph type="body" idx="1"/>
          </p:nvPr>
        </p:nvSpPr>
        <p:spPr>
          <a:xfrm>
            <a:off x="322263" y="2133600"/>
            <a:ext cx="8520112" cy="3965575"/>
          </a:xfrm>
        </p:spPr>
        <p:txBody>
          <a:bodyPr/>
          <a:lstStyle/>
          <a:p>
            <a:r>
              <a:rPr lang="en-US"/>
              <a:t>Our population is </a:t>
            </a:r>
            <a:r>
              <a:rPr lang="el-GR"/>
              <a:t>10,645,343 (July 2002 est.) </a:t>
            </a:r>
            <a:r>
              <a:rPr lang="en-US"/>
              <a:t> </a:t>
            </a:r>
          </a:p>
          <a:p>
            <a:r>
              <a:rPr lang="en-US"/>
              <a:t>4 million live in Athens</a:t>
            </a:r>
          </a:p>
          <a:p>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Rot="1" noChangeArrowheads="1"/>
          </p:cNvSpPr>
          <p:nvPr>
            <p:ph type="title"/>
          </p:nvPr>
        </p:nvSpPr>
        <p:spPr/>
        <p:txBody>
          <a:bodyPr/>
          <a:lstStyle/>
          <a:p>
            <a:r>
              <a:rPr lang="el-GR" sz="4000" b="1"/>
              <a:t>THESSALONIKI</a:t>
            </a:r>
            <a:r>
              <a:rPr lang="el-GR" sz="4000"/>
              <a:t> 40 51 N, 22 96 E, 13 feet (4 meters) above sea level.</a:t>
            </a:r>
          </a:p>
        </p:txBody>
      </p:sp>
      <p:sp>
        <p:nvSpPr>
          <p:cNvPr id="58373" name="Rectangle 5"/>
          <p:cNvSpPr>
            <a:spLocks noGrp="1" noRot="1" noChangeArrowheads="1"/>
          </p:cNvSpPr>
          <p:nvPr>
            <p:ph type="tbl" idx="1"/>
          </p:nvPr>
        </p:nvSpPr>
        <p:spPr/>
      </p:sp>
      <p:sp>
        <p:nvSpPr>
          <p:cNvPr id="58371" name="Rectangle 3"/>
          <p:cNvSpPr>
            <a:spLocks noGrp="1" noRot="1" noChangeArrowheads="1"/>
          </p:cNvSpPr>
          <p:nvPr>
            <p:ph type="body" idx="4294967295"/>
          </p:nvPr>
        </p:nvSpPr>
        <p:spPr>
          <a:xfrm>
            <a:off x="0" y="1676400"/>
            <a:ext cx="8540750" cy="4422775"/>
          </a:xfrm>
        </p:spPr>
        <p:txBody>
          <a:bodyPr/>
          <a:lstStyle/>
          <a:p>
            <a:pPr>
              <a:buFont typeface="Wingdings" pitchFamily="2" charset="2"/>
              <a:buNone/>
            </a:pPr>
            <a:r>
              <a:rPr lang="en-US" sz="2000"/>
              <a:t>	</a:t>
            </a:r>
            <a:r>
              <a:rPr lang="el-GR" sz="2000"/>
              <a:t>The tables below display average monthly climate indicators based on 8 years of historical weather readings </a:t>
            </a:r>
          </a:p>
        </p:txBody>
      </p:sp>
      <p:graphicFrame>
        <p:nvGraphicFramePr>
          <p:cNvPr id="58601" name="Group 233"/>
          <p:cNvGraphicFramePr>
            <a:graphicFrameLocks noGrp="1"/>
          </p:cNvGraphicFramePr>
          <p:nvPr/>
        </p:nvGraphicFramePr>
        <p:xfrm>
          <a:off x="468313" y="2565400"/>
          <a:ext cx="8137525" cy="3389313"/>
        </p:xfrm>
        <a:graphic>
          <a:graphicData uri="http://schemas.openxmlformats.org/drawingml/2006/table">
            <a:tbl>
              <a:tblPr/>
              <a:tblGrid>
                <a:gridCol w="2608262"/>
                <a:gridCol w="461963"/>
                <a:gridCol w="461962"/>
                <a:gridCol w="457200"/>
                <a:gridCol w="461963"/>
                <a:gridCol w="461962"/>
                <a:gridCol w="460375"/>
                <a:gridCol w="460375"/>
                <a:gridCol w="460375"/>
                <a:gridCol w="460375"/>
                <a:gridCol w="461963"/>
                <a:gridCol w="458787"/>
                <a:gridCol w="461963"/>
              </a:tblGrid>
              <a:tr h="22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 </a:t>
                      </a:r>
                      <a:endParaRPr kumimoji="0" lang="el-GR" sz="1800" b="0" i="0" u="none" strike="noStrike" cap="none" normalizeH="0" baseline="0" smtClean="0">
                        <a:ln>
                          <a:noFill/>
                        </a:ln>
                        <a:solidFill>
                          <a:schemeClr val="tx1"/>
                        </a:solidFill>
                        <a:effectLst/>
                        <a:latin typeface="Arial" charset="0"/>
                      </a:endParaRPr>
                    </a:p>
                  </a:txBody>
                  <a:tcPr anchor="ctr" horzOverflow="overflow">
                    <a:lnL cap="flat">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Jan</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Feb</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Mar</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Apr</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May</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Jun</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Jul</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Aug</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Sep</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Oct</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Nov</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cap="fla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1" i="0" u="none" strike="noStrike" cap="none" normalizeH="0" baseline="0" smtClean="0">
                          <a:ln>
                            <a:noFill/>
                          </a:ln>
                          <a:solidFill>
                            <a:srgbClr val="333333"/>
                          </a:solidFill>
                          <a:effectLst/>
                          <a:latin typeface="Tahoma" pitchFamily="34" charset="0"/>
                          <a:cs typeface="Tahoma" pitchFamily="34" charset="0"/>
                        </a:rPr>
                        <a:t>Dec</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a:noFill/>
                    </a:lnB>
                    <a:lnTlToBr>
                      <a:noFill/>
                    </a:lnTlToBr>
                    <a:lnBlToTr>
                      <a:noFill/>
                    </a:lnBlToTr>
                    <a:solidFill>
                      <a:srgbClr val="FFFFFF"/>
                    </a:solidFill>
                  </a:tcPr>
                </a:tc>
              </a:tr>
              <a:tr h="6381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l-GR" sz="2800" b="0"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5</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7</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9</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13</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19</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24</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26</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26</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21</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16</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11</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6</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6381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l-GR" sz="2800" b="0"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9</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11</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14</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19</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25</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30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32</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32</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27</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21</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15</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6381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l-GR" sz="2800" b="0"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4</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8</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13</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18</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16</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11</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7</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3</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60801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l-GR" sz="2800" b="0"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6</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5</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5</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6</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5</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2</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3</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5</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6</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5</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6381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l-GR" sz="2800" b="0"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horzOverflow="overflow">
                    <a:lnL cap="flat">
                      <a:noFill/>
                    </a:lnL>
                    <a:lnR>
                      <a:noFill/>
                    </a:lnR>
                    <a:lnT>
                      <a:noFill/>
                    </a:lnT>
                    <a:lnB cap="flat">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0</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cap="flat">
                      <a:noFill/>
                    </a:lnB>
                    <a:lnTlToBr>
                      <a:noFill/>
                    </a:lnTlToBr>
                    <a:lnBlToTr>
                      <a:noFill/>
                    </a:lnBlToTr>
                    <a:solidFill>
                      <a:srgbClr val="E4E2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1</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a:noFill/>
                    </a:lnT>
                    <a:lnB cap="flat">
                      <a:noFill/>
                    </a:lnB>
                    <a:lnTlToBr>
                      <a:noFill/>
                    </a:lnTlToBr>
                    <a:lnBlToTr>
                      <a:noFill/>
                    </a:lnBlToTr>
                    <a:solidFill>
                      <a:srgbClr val="FFFFFF"/>
                    </a:solidFill>
                  </a:tcPr>
                </a:tc>
              </a:tr>
            </a:tbl>
          </a:graphicData>
        </a:graphic>
      </p:graphicFrame>
      <p:graphicFrame>
        <p:nvGraphicFramePr>
          <p:cNvPr id="58471" name="Group 103"/>
          <p:cNvGraphicFramePr>
            <a:graphicFrameLocks noGrp="1"/>
          </p:cNvGraphicFramePr>
          <p:nvPr/>
        </p:nvGraphicFramePr>
        <p:xfrm>
          <a:off x="1692275" y="2565400"/>
          <a:ext cx="1509713" cy="640080"/>
        </p:xfrm>
        <a:graphic>
          <a:graphicData uri="http://schemas.openxmlformats.org/drawingml/2006/table">
            <a:tbl>
              <a:tblPr/>
              <a:tblGrid>
                <a:gridCol w="338138"/>
                <a:gridCol w="1171575"/>
              </a:tblGrid>
              <a:tr h="503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  </a:t>
                      </a:r>
                      <a:r>
                        <a:rPr kumimoji="0" lang="el-GR" sz="1800" b="0" i="0" u="none" strike="noStrike" cap="none" normalizeH="0" baseline="0" smtClean="0">
                          <a:ln>
                            <a:noFill/>
                          </a:ln>
                          <a:solidFill>
                            <a:srgbClr val="333333"/>
                          </a:solidFill>
                          <a:effectLst/>
                          <a:latin typeface="Tahoma" pitchFamily="34" charset="0"/>
                          <a:cs typeface="Tahoma" pitchFamily="34" charset="0"/>
                        </a:rPr>
                        <a:t> </a:t>
                      </a:r>
                      <a:r>
                        <a:rPr kumimoji="0" lang="el-GR" sz="900" b="0" i="0" u="none" strike="noStrike" cap="none" normalizeH="0" baseline="0" smtClean="0">
                          <a:ln>
                            <a:noFill/>
                          </a:ln>
                          <a:solidFill>
                            <a:srgbClr val="333333"/>
                          </a:solidFill>
                          <a:effectLst/>
                          <a:latin typeface="Tahoma" pitchFamily="34" charset="0"/>
                          <a:cs typeface="Tahoma" pitchFamily="34" charset="0"/>
                        </a:rPr>
                        <a:t>     </a:t>
                      </a:r>
                    </a:p>
                  </a:txBody>
                  <a:tcPr anchor="ct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Avg. Temperature</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cap="flat">
                      <a:noFill/>
                    </a:lnB>
                    <a:lnTlToBr>
                      <a:noFill/>
                    </a:lnTlToBr>
                    <a:lnBlToTr>
                      <a:noFill/>
                    </a:lnBlToTr>
                    <a:noFill/>
                  </a:tcPr>
                </a:tc>
              </a:tr>
            </a:tbl>
          </a:graphicData>
        </a:graphic>
      </p:graphicFrame>
      <p:graphicFrame>
        <p:nvGraphicFramePr>
          <p:cNvPr id="58481" name="Group 113"/>
          <p:cNvGraphicFramePr>
            <a:graphicFrameLocks noGrp="1"/>
          </p:cNvGraphicFramePr>
          <p:nvPr/>
        </p:nvGraphicFramePr>
        <p:xfrm>
          <a:off x="1835150" y="3213100"/>
          <a:ext cx="1509713" cy="640080"/>
        </p:xfrm>
        <a:graphic>
          <a:graphicData uri="http://schemas.openxmlformats.org/drawingml/2006/table">
            <a:tbl>
              <a:tblPr/>
              <a:tblGrid>
                <a:gridCol w="338138"/>
                <a:gridCol w="1171575"/>
              </a:tblGrid>
              <a:tr h="503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  </a:t>
                      </a:r>
                      <a:r>
                        <a:rPr kumimoji="0" lang="el-GR" sz="1800" b="0" i="0" u="none" strike="noStrike" cap="none" normalizeH="0" baseline="0" smtClean="0">
                          <a:ln>
                            <a:noFill/>
                          </a:ln>
                          <a:solidFill>
                            <a:srgbClr val="333333"/>
                          </a:solidFill>
                          <a:effectLst/>
                          <a:latin typeface="Tahoma" pitchFamily="34" charset="0"/>
                          <a:cs typeface="Tahoma" pitchFamily="34" charset="0"/>
                        </a:rPr>
                        <a:t> </a:t>
                      </a:r>
                      <a:r>
                        <a:rPr kumimoji="0" lang="el-GR" sz="900" b="0" i="0" u="none" strike="noStrike" cap="none" normalizeH="0" baseline="0" smtClean="0">
                          <a:ln>
                            <a:noFill/>
                          </a:ln>
                          <a:solidFill>
                            <a:srgbClr val="333333"/>
                          </a:solidFill>
                          <a:effectLst/>
                          <a:latin typeface="Tahoma" pitchFamily="34" charset="0"/>
                          <a:cs typeface="Tahoma" pitchFamily="34" charset="0"/>
                        </a:rPr>
                        <a:t>     </a:t>
                      </a:r>
                    </a:p>
                  </a:txBody>
                  <a:tcPr anchor="ct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Avg. Max Temperature</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cap="flat">
                      <a:noFill/>
                    </a:lnB>
                    <a:lnTlToBr>
                      <a:noFill/>
                    </a:lnTlToBr>
                    <a:lnBlToTr>
                      <a:noFill/>
                    </a:lnBlToTr>
                    <a:noFill/>
                  </a:tcPr>
                </a:tc>
              </a:tr>
            </a:tbl>
          </a:graphicData>
        </a:graphic>
      </p:graphicFrame>
      <p:graphicFrame>
        <p:nvGraphicFramePr>
          <p:cNvPr id="58491" name="Group 123"/>
          <p:cNvGraphicFramePr>
            <a:graphicFrameLocks noGrp="1"/>
          </p:cNvGraphicFramePr>
          <p:nvPr/>
        </p:nvGraphicFramePr>
        <p:xfrm>
          <a:off x="1835150" y="3933825"/>
          <a:ext cx="1509713" cy="640080"/>
        </p:xfrm>
        <a:graphic>
          <a:graphicData uri="http://schemas.openxmlformats.org/drawingml/2006/table">
            <a:tbl>
              <a:tblPr/>
              <a:tblGrid>
                <a:gridCol w="338138"/>
                <a:gridCol w="1171575"/>
              </a:tblGrid>
              <a:tr h="503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  </a:t>
                      </a:r>
                      <a:r>
                        <a:rPr kumimoji="0" lang="el-GR" sz="1800" b="0" i="0" u="none" strike="noStrike" cap="none" normalizeH="0" baseline="0" smtClean="0">
                          <a:ln>
                            <a:noFill/>
                          </a:ln>
                          <a:solidFill>
                            <a:srgbClr val="333333"/>
                          </a:solidFill>
                          <a:effectLst/>
                          <a:latin typeface="Tahoma" pitchFamily="34" charset="0"/>
                          <a:cs typeface="Tahoma" pitchFamily="34" charset="0"/>
                        </a:rPr>
                        <a:t> </a:t>
                      </a:r>
                      <a:r>
                        <a:rPr kumimoji="0" lang="el-GR" sz="900" b="0" i="0" u="none" strike="noStrike" cap="none" normalizeH="0" baseline="0" smtClean="0">
                          <a:ln>
                            <a:noFill/>
                          </a:ln>
                          <a:solidFill>
                            <a:srgbClr val="333333"/>
                          </a:solidFill>
                          <a:effectLst/>
                          <a:latin typeface="Tahoma" pitchFamily="34" charset="0"/>
                          <a:cs typeface="Tahoma" pitchFamily="34" charset="0"/>
                        </a:rPr>
                        <a:t>     </a:t>
                      </a:r>
                    </a:p>
                  </a:txBody>
                  <a:tcPr anchor="ct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Avg. Min Temperature</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cap="flat">
                      <a:noFill/>
                    </a:lnB>
                    <a:lnTlToBr>
                      <a:noFill/>
                    </a:lnTlToBr>
                    <a:lnBlToTr>
                      <a:noFill/>
                    </a:lnBlToTr>
                    <a:noFill/>
                  </a:tcPr>
                </a:tc>
              </a:tr>
            </a:tbl>
          </a:graphicData>
        </a:graphic>
      </p:graphicFrame>
      <p:graphicFrame>
        <p:nvGraphicFramePr>
          <p:cNvPr id="58501" name="Group 133"/>
          <p:cNvGraphicFramePr>
            <a:graphicFrameLocks noGrp="1"/>
          </p:cNvGraphicFramePr>
          <p:nvPr/>
        </p:nvGraphicFramePr>
        <p:xfrm>
          <a:off x="1692275" y="4652963"/>
          <a:ext cx="1509713" cy="679450"/>
        </p:xfrm>
        <a:graphic>
          <a:graphicData uri="http://schemas.openxmlformats.org/drawingml/2006/table">
            <a:tbl>
              <a:tblPr/>
              <a:tblGrid>
                <a:gridCol w="338138"/>
                <a:gridCol w="1171575"/>
              </a:tblGrid>
              <a:tr h="679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  </a:t>
                      </a:r>
                      <a:r>
                        <a:rPr kumimoji="0" lang="el-GR" sz="1600" b="0" i="0" u="none" strike="noStrike" cap="none" normalizeH="0" baseline="0" smtClean="0">
                          <a:ln>
                            <a:noFill/>
                          </a:ln>
                          <a:solidFill>
                            <a:srgbClr val="333333"/>
                          </a:solidFill>
                          <a:effectLst/>
                          <a:latin typeface="Tahoma" pitchFamily="34" charset="0"/>
                          <a:cs typeface="Tahoma" pitchFamily="34" charset="0"/>
                        </a:rPr>
                        <a:t> </a:t>
                      </a:r>
                      <a:r>
                        <a:rPr kumimoji="0" lang="el-GR" sz="900" b="0" i="0" u="none" strike="noStrike" cap="none" normalizeH="0" baseline="0" smtClean="0">
                          <a:ln>
                            <a:noFill/>
                          </a:ln>
                          <a:solidFill>
                            <a:srgbClr val="333333"/>
                          </a:solidFill>
                          <a:effectLst/>
                          <a:latin typeface="Tahoma" pitchFamily="34" charset="0"/>
                          <a:cs typeface="Tahoma" pitchFamily="34" charset="0"/>
                        </a:rPr>
                        <a:t>      </a:t>
                      </a:r>
                    </a:p>
                  </a:txBody>
                  <a:tcPr anchor="ct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Avg. Rain Days</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cap="flat">
                      <a:noFill/>
                    </a:lnB>
                    <a:lnTlToBr>
                      <a:noFill/>
                    </a:lnTlToBr>
                    <a:lnBlToTr>
                      <a:noFill/>
                    </a:lnBlToTr>
                    <a:noFill/>
                  </a:tcPr>
                </a:tc>
              </a:tr>
            </a:tbl>
          </a:graphicData>
        </a:graphic>
      </p:graphicFrame>
      <p:graphicFrame>
        <p:nvGraphicFramePr>
          <p:cNvPr id="58598" name="Group 230"/>
          <p:cNvGraphicFramePr>
            <a:graphicFrameLocks noGrp="1"/>
          </p:cNvGraphicFramePr>
          <p:nvPr/>
        </p:nvGraphicFramePr>
        <p:xfrm>
          <a:off x="1692275" y="5229225"/>
          <a:ext cx="1509713" cy="640080"/>
        </p:xfrm>
        <a:graphic>
          <a:graphicData uri="http://schemas.openxmlformats.org/drawingml/2006/table">
            <a:tbl>
              <a:tblPr/>
              <a:tblGrid>
                <a:gridCol w="338138"/>
                <a:gridCol w="1171575"/>
              </a:tblGrid>
              <a:tr h="503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  </a:t>
                      </a:r>
                      <a:r>
                        <a:rPr kumimoji="0" lang="el-GR" sz="1800" b="0" i="0" u="none" strike="noStrike" cap="none" normalizeH="0" baseline="0" smtClean="0">
                          <a:ln>
                            <a:noFill/>
                          </a:ln>
                          <a:solidFill>
                            <a:srgbClr val="333333"/>
                          </a:solidFill>
                          <a:effectLst/>
                          <a:latin typeface="Tahoma" pitchFamily="34" charset="0"/>
                          <a:cs typeface="Tahoma" pitchFamily="34" charset="0"/>
                        </a:rPr>
                        <a:t> </a:t>
                      </a:r>
                      <a:r>
                        <a:rPr kumimoji="0" lang="el-GR" sz="900" b="0" i="0" u="none" strike="noStrike" cap="none" normalizeH="0" baseline="0" smtClean="0">
                          <a:ln>
                            <a:noFill/>
                          </a:ln>
                          <a:solidFill>
                            <a:srgbClr val="333333"/>
                          </a:solidFill>
                          <a:effectLst/>
                          <a:latin typeface="Tahoma" pitchFamily="34" charset="0"/>
                          <a:cs typeface="Tahoma" pitchFamily="34" charset="0"/>
                        </a:rPr>
                        <a:t>       </a:t>
                      </a:r>
                    </a:p>
                  </a:txBody>
                  <a:tcPr anchor="ct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rgbClr val="333333"/>
                          </a:solidFill>
                          <a:effectLst/>
                          <a:latin typeface="Tahoma" pitchFamily="34" charset="0"/>
                          <a:cs typeface="Tahoma" pitchFamily="34" charset="0"/>
                        </a:rPr>
                        <a:t>Avg. Snow Days</a:t>
                      </a:r>
                      <a:endParaRPr kumimoji="0" lang="el-GR" sz="1800" b="0" i="0" u="none" strike="noStrike" cap="none" normalizeH="0" baseline="0" smtClean="0">
                        <a:ln>
                          <a:noFill/>
                        </a:ln>
                        <a:solidFill>
                          <a:schemeClr val="tx1"/>
                        </a:solidFill>
                        <a:effectLst/>
                        <a:latin typeface="Arial" charset="0"/>
                      </a:endParaRPr>
                    </a:p>
                  </a:txBody>
                  <a:tcPr anchor="ctr" horzOverflow="overflow">
                    <a:lnL>
                      <a:noFill/>
                    </a:lnL>
                    <a:lnR cap="flat">
                      <a:noFill/>
                    </a:lnR>
                    <a:lnT cap="flat">
                      <a:noFill/>
                    </a:lnT>
                    <a:lnB cap="flat">
                      <a:noFill/>
                    </a:lnB>
                    <a:lnTlToBr>
                      <a:noFill/>
                    </a:lnTlToBr>
                    <a:lnBlToTr>
                      <a:noFill/>
                    </a:lnBlToTr>
                    <a:noFill/>
                  </a:tcPr>
                </a:tc>
              </a:tr>
            </a:tbl>
          </a:graphicData>
        </a:graphic>
      </p:graphicFrame>
      <p:pic>
        <p:nvPicPr>
          <p:cNvPr id="58388" name="Picture 20" descr="avg"/>
          <p:cNvPicPr>
            <a:picLocks noChangeAspect="1" noChangeArrowheads="1"/>
          </p:cNvPicPr>
          <p:nvPr/>
        </p:nvPicPr>
        <p:blipFill>
          <a:blip r:embed="rId2"/>
          <a:srcRect/>
          <a:stretch>
            <a:fillRect/>
          </a:stretch>
        </p:blipFill>
        <p:spPr bwMode="auto">
          <a:xfrm>
            <a:off x="1692275" y="2781300"/>
            <a:ext cx="247650" cy="285750"/>
          </a:xfrm>
          <a:prstGeom prst="rect">
            <a:avLst/>
          </a:prstGeom>
          <a:noFill/>
        </p:spPr>
      </p:pic>
      <p:pic>
        <p:nvPicPr>
          <p:cNvPr id="58403" name="Picture 35" descr="plus"/>
          <p:cNvPicPr>
            <a:picLocks noChangeAspect="1" noChangeArrowheads="1"/>
          </p:cNvPicPr>
          <p:nvPr/>
        </p:nvPicPr>
        <p:blipFill>
          <a:blip r:embed="rId3"/>
          <a:srcRect/>
          <a:stretch>
            <a:fillRect/>
          </a:stretch>
        </p:blipFill>
        <p:spPr bwMode="auto">
          <a:xfrm>
            <a:off x="1692275" y="3429000"/>
            <a:ext cx="247650" cy="285750"/>
          </a:xfrm>
          <a:prstGeom prst="rect">
            <a:avLst/>
          </a:prstGeom>
          <a:noFill/>
        </p:spPr>
      </p:pic>
      <p:pic>
        <p:nvPicPr>
          <p:cNvPr id="58418" name="Picture 50" descr="minus"/>
          <p:cNvPicPr>
            <a:picLocks noChangeAspect="1" noChangeArrowheads="1"/>
          </p:cNvPicPr>
          <p:nvPr/>
        </p:nvPicPr>
        <p:blipFill>
          <a:blip r:embed="rId4"/>
          <a:srcRect/>
          <a:stretch>
            <a:fillRect/>
          </a:stretch>
        </p:blipFill>
        <p:spPr bwMode="auto">
          <a:xfrm>
            <a:off x="1692275" y="4149725"/>
            <a:ext cx="247650" cy="285750"/>
          </a:xfrm>
          <a:prstGeom prst="rect">
            <a:avLst/>
          </a:prstGeom>
          <a:noFill/>
        </p:spPr>
      </p:pic>
      <p:pic>
        <p:nvPicPr>
          <p:cNvPr id="58433" name="Picture 65" descr="rain"/>
          <p:cNvPicPr>
            <a:picLocks noChangeAspect="1" noChangeArrowheads="1"/>
          </p:cNvPicPr>
          <p:nvPr/>
        </p:nvPicPr>
        <p:blipFill>
          <a:blip r:embed="rId5"/>
          <a:srcRect/>
          <a:stretch>
            <a:fillRect/>
          </a:stretch>
        </p:blipFill>
        <p:spPr bwMode="auto">
          <a:xfrm>
            <a:off x="1619250" y="4868863"/>
            <a:ext cx="276225" cy="257175"/>
          </a:xfrm>
          <a:prstGeom prst="rect">
            <a:avLst/>
          </a:prstGeom>
          <a:noFill/>
        </p:spPr>
      </p:pic>
      <p:pic>
        <p:nvPicPr>
          <p:cNvPr id="58448" name="Picture 80" descr="snow"/>
          <p:cNvPicPr>
            <a:picLocks noChangeAspect="1" noChangeArrowheads="1"/>
          </p:cNvPicPr>
          <p:nvPr/>
        </p:nvPicPr>
        <p:blipFill>
          <a:blip r:embed="rId6"/>
          <a:srcRect/>
          <a:stretch>
            <a:fillRect/>
          </a:stretch>
        </p:blipFill>
        <p:spPr bwMode="auto">
          <a:xfrm>
            <a:off x="1619250" y="5373688"/>
            <a:ext cx="314325" cy="28575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Clouds</Template>
  <TotalTime>150</TotalTime>
  <Words>634</Words>
  <Application>Microsoft PowerPoint</Application>
  <PresentationFormat>Προβολή στην οθόνη (4:3)</PresentationFormat>
  <Paragraphs>152</Paragraphs>
  <Slides>24</Slides>
  <Notes>0</Notes>
  <HiddenSlides>0</HiddenSlides>
  <MMClips>1</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24</vt:i4>
      </vt:variant>
    </vt:vector>
  </HeadingPairs>
  <TitlesOfParts>
    <vt:vector size="28" baseType="lpstr">
      <vt:lpstr>Arial</vt:lpstr>
      <vt:lpstr>Wingdings</vt:lpstr>
      <vt:lpstr>Tahoma</vt:lpstr>
      <vt:lpstr>Clouds</vt:lpstr>
      <vt:lpstr>Τι είναι η πατρίδα μου Definition of my country</vt:lpstr>
      <vt:lpstr>Our flag</vt:lpstr>
      <vt:lpstr>Our national anthem</vt:lpstr>
      <vt:lpstr>First verses of our anthem</vt:lpstr>
      <vt:lpstr>Where are we?</vt:lpstr>
      <vt:lpstr>Map of Greece with regions</vt:lpstr>
      <vt:lpstr>Which is the capital of your country? </vt:lpstr>
      <vt:lpstr>Which is the population of your country?</vt:lpstr>
      <vt:lpstr>THESSALONIKI 40 51 N, 22 96 E, 13 feet (4 meters) above sea level.</vt:lpstr>
      <vt:lpstr>Our school is located…</vt:lpstr>
      <vt:lpstr>Greece is also called Hellas</vt:lpstr>
      <vt:lpstr>E as we say Equality</vt:lpstr>
      <vt:lpstr>L as in Light</vt:lpstr>
      <vt:lpstr>L as in Liberty</vt:lpstr>
      <vt:lpstr>A as in Antiquity</vt:lpstr>
      <vt:lpstr>S as in Sea and Sailing</vt:lpstr>
      <vt:lpstr>Greetings in your language</vt:lpstr>
      <vt:lpstr>A landscape that you love</vt:lpstr>
      <vt:lpstr>Write a favourite poem of yours</vt:lpstr>
      <vt:lpstr>The poet is Odysseas Elytis</vt:lpstr>
      <vt:lpstr>One of our products </vt:lpstr>
      <vt:lpstr>The symbol</vt:lpstr>
      <vt:lpstr>Write a proverb</vt:lpstr>
      <vt:lpstr>Famous person </vt:lpstr>
    </vt:vector>
  </TitlesOfParts>
  <Company>YPEPTH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 είναι η πατρίδα μου</dc:title>
  <dc:creator>Theresa J. Yiakoumatou</dc:creator>
  <cp:lastModifiedBy>maria</cp:lastModifiedBy>
  <cp:revision>31</cp:revision>
  <dcterms:created xsi:type="dcterms:W3CDTF">2003-10-25T09:22:36Z</dcterms:created>
  <dcterms:modified xsi:type="dcterms:W3CDTF">2013-11-18T13:25:31Z</dcterms:modified>
</cp:coreProperties>
</file>